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2" r:id="rId1"/>
  </p:sldMasterIdLst>
  <p:notesMasterIdLst>
    <p:notesMasterId r:id="rId3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85" r:id="rId23"/>
    <p:sldId id="277" r:id="rId24"/>
    <p:sldId id="278" r:id="rId25"/>
    <p:sldId id="279" r:id="rId26"/>
    <p:sldId id="280" r:id="rId27"/>
    <p:sldId id="281" r:id="rId28"/>
    <p:sldId id="282" r:id="rId29"/>
    <p:sldId id="283" r:id="rId30"/>
    <p:sldId id="284" r:id="rId31"/>
    <p:sldId id="286" r:id="rId32"/>
    <p:sldId id="287" r:id="rId33"/>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6882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938DE563-F71E-460A-8EA0-F3CC318FC668}">
  <a:tblStyle styleId="{938DE563-F71E-460A-8EA0-F3CC318FC668}" styleName="Table_0">
    <a:wholeTbl>
      <a:tcTxStyle b="off" i="off">
        <a:font>
          <a:latin typeface="Garamond"/>
          <a:ea typeface="Garamond"/>
          <a:cs typeface="Garamond"/>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F1EEEA"/>
          </a:solidFill>
        </a:fill>
      </a:tcStyle>
    </a:wholeTbl>
    <a:band1H>
      <a:tcTxStyle/>
      <a:tcStyle>
        <a:tcBdr/>
        <a:fill>
          <a:solidFill>
            <a:srgbClr val="E2DCD3"/>
          </a:solidFill>
        </a:fill>
      </a:tcStyle>
    </a:band1H>
    <a:band2H>
      <a:tcTxStyle/>
      <a:tcStyle>
        <a:tcBdr/>
      </a:tcStyle>
    </a:band2H>
    <a:band1V>
      <a:tcTxStyle/>
      <a:tcStyle>
        <a:tcBdr/>
        <a:fill>
          <a:solidFill>
            <a:srgbClr val="E2DCD3"/>
          </a:solidFill>
        </a:fill>
      </a:tcStyle>
    </a:band1V>
    <a:band2V>
      <a:tcTxStyle/>
      <a:tcStyle>
        <a:tcBdr/>
      </a:tcStyle>
    </a:band2V>
    <a:lastCol>
      <a:tcTxStyle b="on" i="off">
        <a:font>
          <a:latin typeface="Garamond"/>
          <a:ea typeface="Garamond"/>
          <a:cs typeface="Garamond"/>
        </a:font>
        <a:schemeClr val="lt1"/>
      </a:tcTxStyle>
      <a:tcStyle>
        <a:tcBdr/>
        <a:fill>
          <a:solidFill>
            <a:schemeClr val="accent1"/>
          </a:solidFill>
        </a:fill>
      </a:tcStyle>
    </a:lastCol>
    <a:firstCol>
      <a:tcTxStyle b="on" i="off">
        <a:font>
          <a:latin typeface="Garamond"/>
          <a:ea typeface="Garamond"/>
          <a:cs typeface="Garamond"/>
        </a:font>
        <a:schemeClr val="lt1"/>
      </a:tcTxStyle>
      <a:tcStyle>
        <a:tcBdr/>
        <a:fill>
          <a:solidFill>
            <a:schemeClr val="accent1"/>
          </a:solidFill>
        </a:fill>
      </a:tcStyle>
    </a:firstCol>
    <a:lastRow>
      <a:tcTxStyle b="on" i="off">
        <a:font>
          <a:latin typeface="Garamond"/>
          <a:ea typeface="Garamond"/>
          <a:cs typeface="Garamond"/>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a:tcStyle>
        <a:tcBdr/>
      </a:tcStyle>
    </a:seCell>
    <a:swCell>
      <a:tcTxStyle/>
      <a:tcStyle>
        <a:tcBdr/>
      </a:tcStyle>
    </a:swCell>
    <a:firstRow>
      <a:tcTxStyle b="on" i="off">
        <a:font>
          <a:latin typeface="Garamond"/>
          <a:ea typeface="Garamond"/>
          <a:cs typeface="Garamond"/>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9" d="100"/>
          <a:sy n="109" d="100"/>
        </p:scale>
        <p:origin x="706"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Shape 4"/>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1878767024"/>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Shape 74"/>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5" name="Shape 7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62694747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Shape 129"/>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0" name="Shape 13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807294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Shape 134"/>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5" name="Shape 13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600360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Shape 139"/>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0" name="Shape 14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1433411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Shape 144"/>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5" name="Shape 14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943727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Shape 149"/>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0" name="Shape 15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74221855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Shape 154"/>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5" name="Shape 15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78260716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Shape 159"/>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0" name="Shape 16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145027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Shape 164"/>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5" name="Shape 16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35489202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8"/>
        <p:cNvGrpSpPr/>
        <p:nvPr/>
      </p:nvGrpSpPr>
      <p:grpSpPr>
        <a:xfrm>
          <a:off x="0" y="0"/>
          <a:ext cx="0" cy="0"/>
          <a:chOff x="0" y="0"/>
          <a:chExt cx="0" cy="0"/>
        </a:xfrm>
      </p:grpSpPr>
      <p:sp>
        <p:nvSpPr>
          <p:cNvPr id="169" name="Shape 169"/>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0" name="Shape 17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4818626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Shape 175"/>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6" name="Shape 17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8667932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Shape 8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82" name="Shape 82"/>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83" name="Shape 83"/>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 sz="1200">
                <a:solidFill>
                  <a:schemeClr val="dk1"/>
                </a:solidFill>
                <a:latin typeface="Arial"/>
                <a:ea typeface="Arial"/>
                <a:cs typeface="Arial"/>
                <a:sym typeface="Arial"/>
              </a:rPr>
              <a:t>2</a:t>
            </a:fld>
            <a:endParaRPr sz="1200">
              <a:solidFill>
                <a:schemeClr val="dk1"/>
              </a:solidFill>
              <a:latin typeface="Arial"/>
              <a:ea typeface="Arial"/>
              <a:cs typeface="Arial"/>
              <a:sym typeface="Arial"/>
            </a:endParaRPr>
          </a:p>
        </p:txBody>
      </p:sp>
    </p:spTree>
    <p:extLst>
      <p:ext uri="{BB962C8B-B14F-4D97-AF65-F5344CB8AC3E}">
        <p14:creationId xmlns:p14="http://schemas.microsoft.com/office/powerpoint/2010/main" val="77376253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9"/>
        <p:cNvGrpSpPr/>
        <p:nvPr/>
      </p:nvGrpSpPr>
      <p:grpSpPr>
        <a:xfrm>
          <a:off x="0" y="0"/>
          <a:ext cx="0" cy="0"/>
          <a:chOff x="0" y="0"/>
          <a:chExt cx="0" cy="0"/>
        </a:xfrm>
      </p:grpSpPr>
      <p:sp>
        <p:nvSpPr>
          <p:cNvPr id="180" name="Shape 180"/>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81" name="Shape 18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54211223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Shape 185"/>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86" name="Shape 18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28804928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0"/>
        <p:cNvGrpSpPr/>
        <p:nvPr/>
      </p:nvGrpSpPr>
      <p:grpSpPr>
        <a:xfrm>
          <a:off x="0" y="0"/>
          <a:ext cx="0" cy="0"/>
          <a:chOff x="0" y="0"/>
          <a:chExt cx="0" cy="0"/>
        </a:xfrm>
      </p:grpSpPr>
      <p:sp>
        <p:nvSpPr>
          <p:cNvPr id="191" name="Shape 191"/>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92" name="Shape 19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959055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5"/>
        <p:cNvGrpSpPr/>
        <p:nvPr/>
      </p:nvGrpSpPr>
      <p:grpSpPr>
        <a:xfrm>
          <a:off x="0" y="0"/>
          <a:ext cx="0" cy="0"/>
          <a:chOff x="0" y="0"/>
          <a:chExt cx="0" cy="0"/>
        </a:xfrm>
      </p:grpSpPr>
      <p:sp>
        <p:nvSpPr>
          <p:cNvPr id="196" name="Shape 196"/>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97" name="Shape 19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62030468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Shape 201"/>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2" name="Shape 20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9571754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6"/>
        <p:cNvGrpSpPr/>
        <p:nvPr/>
      </p:nvGrpSpPr>
      <p:grpSpPr>
        <a:xfrm>
          <a:off x="0" y="0"/>
          <a:ext cx="0" cy="0"/>
          <a:chOff x="0" y="0"/>
          <a:chExt cx="0" cy="0"/>
        </a:xfrm>
      </p:grpSpPr>
      <p:sp>
        <p:nvSpPr>
          <p:cNvPr id="207" name="Shape 207"/>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8" name="Shape 20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82492070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1"/>
        <p:cNvGrpSpPr/>
        <p:nvPr/>
      </p:nvGrpSpPr>
      <p:grpSpPr>
        <a:xfrm>
          <a:off x="0" y="0"/>
          <a:ext cx="0" cy="0"/>
          <a:chOff x="0" y="0"/>
          <a:chExt cx="0" cy="0"/>
        </a:xfrm>
      </p:grpSpPr>
      <p:sp>
        <p:nvSpPr>
          <p:cNvPr id="212" name="Shape 212"/>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13" name="Shape 21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89196745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6"/>
        <p:cNvGrpSpPr/>
        <p:nvPr/>
      </p:nvGrpSpPr>
      <p:grpSpPr>
        <a:xfrm>
          <a:off x="0" y="0"/>
          <a:ext cx="0" cy="0"/>
          <a:chOff x="0" y="0"/>
          <a:chExt cx="0" cy="0"/>
        </a:xfrm>
      </p:grpSpPr>
      <p:sp>
        <p:nvSpPr>
          <p:cNvPr id="217" name="Shape 217"/>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18" name="Shape 21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835747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1"/>
        <p:cNvGrpSpPr/>
        <p:nvPr/>
      </p:nvGrpSpPr>
      <p:grpSpPr>
        <a:xfrm>
          <a:off x="0" y="0"/>
          <a:ext cx="0" cy="0"/>
          <a:chOff x="0" y="0"/>
          <a:chExt cx="0" cy="0"/>
        </a:xfrm>
      </p:grpSpPr>
      <p:sp>
        <p:nvSpPr>
          <p:cNvPr id="222" name="Shape 222"/>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23" name="Shape 22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5387840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6"/>
        <p:cNvGrpSpPr/>
        <p:nvPr/>
      </p:nvGrpSpPr>
      <p:grpSpPr>
        <a:xfrm>
          <a:off x="0" y="0"/>
          <a:ext cx="0" cy="0"/>
          <a:chOff x="0" y="0"/>
          <a:chExt cx="0" cy="0"/>
        </a:xfrm>
      </p:grpSpPr>
      <p:sp>
        <p:nvSpPr>
          <p:cNvPr id="237" name="Shape 237"/>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38" name="Shape 23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3186199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Shape 8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90" name="Shape 90"/>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91" name="Shape 91"/>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 sz="1200">
                <a:solidFill>
                  <a:schemeClr val="dk1"/>
                </a:solidFill>
                <a:latin typeface="Arial"/>
                <a:ea typeface="Arial"/>
                <a:cs typeface="Arial"/>
                <a:sym typeface="Arial"/>
              </a:rPr>
              <a:t>3</a:t>
            </a:fld>
            <a:endParaRPr sz="1200">
              <a:solidFill>
                <a:schemeClr val="dk1"/>
              </a:solidFill>
              <a:latin typeface="Arial"/>
              <a:ea typeface="Arial"/>
              <a:cs typeface="Arial"/>
              <a:sym typeface="Arial"/>
            </a:endParaRPr>
          </a:p>
        </p:txBody>
      </p:sp>
    </p:spTree>
    <p:extLst>
      <p:ext uri="{BB962C8B-B14F-4D97-AF65-F5344CB8AC3E}">
        <p14:creationId xmlns:p14="http://schemas.microsoft.com/office/powerpoint/2010/main" val="192931124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6"/>
        <p:cNvGrpSpPr/>
        <p:nvPr/>
      </p:nvGrpSpPr>
      <p:grpSpPr>
        <a:xfrm>
          <a:off x="0" y="0"/>
          <a:ext cx="0" cy="0"/>
          <a:chOff x="0" y="0"/>
          <a:chExt cx="0" cy="0"/>
        </a:xfrm>
      </p:grpSpPr>
      <p:sp>
        <p:nvSpPr>
          <p:cNvPr id="237" name="Shape 237"/>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38" name="Shape 23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27159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Shape 96"/>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7" name="Shape 9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2053629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Shape 101"/>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2" name="Shape 10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884584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8" name="Shape 10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968820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Shape 113"/>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4" name="Shape 11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9084987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Shape 118"/>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9" name="Shape 11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5567224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Shape 123"/>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4" name="Shape 12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472133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287FE198-B21F-4F5A-8EB3-D7104219D7FE}" type="datetimeFigureOut">
              <a:rPr lang="en-US" smtClean="0"/>
              <a:t>6/7/2018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lvl="0" indent="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3559508296"/>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87FE198-B21F-4F5A-8EB3-D7104219D7FE}" type="datetimeFigureOut">
              <a:rPr lang="en-US" smtClean="0"/>
              <a:t>6/7/2018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lvl="0" indent="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1657899791"/>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3844"/>
            <a:ext cx="1971675" cy="4358879"/>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273844"/>
            <a:ext cx="5800725" cy="435887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87FE198-B21F-4F5A-8EB3-D7104219D7FE}" type="datetimeFigureOut">
              <a:rPr lang="en-US" smtClean="0"/>
              <a:t>6/7/2018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lvl="0" indent="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978635357"/>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Section Header">
  <p:cSld name="1_Section Header">
    <p:spTree>
      <p:nvGrpSpPr>
        <p:cNvPr id="1" name="Shape 66"/>
        <p:cNvGrpSpPr/>
        <p:nvPr/>
      </p:nvGrpSpPr>
      <p:grpSpPr>
        <a:xfrm>
          <a:off x="0" y="0"/>
          <a:ext cx="0" cy="0"/>
          <a:chOff x="0" y="0"/>
          <a:chExt cx="0" cy="0"/>
        </a:xfrm>
      </p:grpSpPr>
      <p:sp>
        <p:nvSpPr>
          <p:cNvPr id="67" name="Shape 67"/>
          <p:cNvSpPr txBox="1">
            <a:spLocks noGrp="1"/>
          </p:cNvSpPr>
          <p:nvPr>
            <p:ph type="title"/>
          </p:nvPr>
        </p:nvSpPr>
        <p:spPr>
          <a:xfrm>
            <a:off x="1278465" y="1231060"/>
            <a:ext cx="6595500" cy="1366800"/>
          </a:xfrm>
          <a:prstGeom prst="rect">
            <a:avLst/>
          </a:prstGeom>
          <a:noFill/>
          <a:ln>
            <a:noFill/>
          </a:ln>
        </p:spPr>
        <p:txBody>
          <a:bodyPr spcFirstLastPara="1" wrap="square" lIns="91425" tIns="91425" rIns="91425" bIns="91425" anchor="b" anchorCtr="0"/>
          <a:lstStyle>
            <a:lvl1pPr marL="0" marR="0" lvl="0" indent="0" algn="ctr" rtl="0">
              <a:spcBef>
                <a:spcPts val="0"/>
              </a:spcBef>
              <a:spcAft>
                <a:spcPts val="0"/>
              </a:spcAft>
              <a:buClr>
                <a:srgbClr val="262626"/>
              </a:buClr>
              <a:buSzPts val="4000"/>
              <a:buFont typeface="Garamond"/>
              <a:buNone/>
              <a:defRPr sz="4000" b="0" i="0" u="none" strike="noStrike" cap="none">
                <a:solidFill>
                  <a:srgbClr val="262626"/>
                </a:solidFill>
                <a:latin typeface="Garamond"/>
                <a:ea typeface="Garamond"/>
                <a:cs typeface="Garamond"/>
                <a:sym typeface="Garamond"/>
              </a:defRPr>
            </a:lvl1pPr>
            <a:lvl2pPr marL="0" marR="0" lvl="1" indent="0" algn="l" rtl="0">
              <a:spcBef>
                <a:spcPts val="0"/>
              </a:spcBef>
              <a:spcAft>
                <a:spcPts val="0"/>
              </a:spcAft>
              <a:buSzPts val="3000"/>
              <a:buNone/>
              <a:defRPr sz="1800" b="0" i="0" u="none" strike="noStrike" cap="none">
                <a:solidFill>
                  <a:schemeClr val="dk2"/>
                </a:solidFill>
              </a:defRPr>
            </a:lvl2pPr>
            <a:lvl3pPr marL="0" marR="0" lvl="2" indent="0" algn="l" rtl="0">
              <a:spcBef>
                <a:spcPts val="0"/>
              </a:spcBef>
              <a:spcAft>
                <a:spcPts val="0"/>
              </a:spcAft>
              <a:buSzPts val="3000"/>
              <a:buNone/>
              <a:defRPr sz="1800" b="0" i="0" u="none" strike="noStrike" cap="none">
                <a:solidFill>
                  <a:schemeClr val="dk2"/>
                </a:solidFill>
              </a:defRPr>
            </a:lvl3pPr>
            <a:lvl4pPr marL="0" marR="0" lvl="3" indent="0" algn="l" rtl="0">
              <a:spcBef>
                <a:spcPts val="0"/>
              </a:spcBef>
              <a:spcAft>
                <a:spcPts val="0"/>
              </a:spcAft>
              <a:buSzPts val="3000"/>
              <a:buNone/>
              <a:defRPr sz="1800" b="0" i="0" u="none" strike="noStrike" cap="none">
                <a:solidFill>
                  <a:schemeClr val="dk2"/>
                </a:solidFill>
              </a:defRPr>
            </a:lvl4pPr>
            <a:lvl5pPr marL="0" marR="0" lvl="4" indent="0" algn="l" rtl="0">
              <a:spcBef>
                <a:spcPts val="0"/>
              </a:spcBef>
              <a:spcAft>
                <a:spcPts val="0"/>
              </a:spcAft>
              <a:buSzPts val="3000"/>
              <a:buNone/>
              <a:defRPr sz="1800" b="0" i="0" u="none" strike="noStrike" cap="none">
                <a:solidFill>
                  <a:schemeClr val="dk2"/>
                </a:solidFill>
              </a:defRPr>
            </a:lvl5pPr>
            <a:lvl6pPr marL="0" marR="0" lvl="5" indent="0" algn="l" rtl="0">
              <a:spcBef>
                <a:spcPts val="0"/>
              </a:spcBef>
              <a:spcAft>
                <a:spcPts val="0"/>
              </a:spcAft>
              <a:buSzPts val="3000"/>
              <a:buNone/>
              <a:defRPr sz="1800" b="0" i="0" u="none" strike="noStrike" cap="none">
                <a:solidFill>
                  <a:schemeClr val="dk2"/>
                </a:solidFill>
              </a:defRPr>
            </a:lvl6pPr>
            <a:lvl7pPr marL="0" marR="0" lvl="6" indent="0" algn="l" rtl="0">
              <a:spcBef>
                <a:spcPts val="0"/>
              </a:spcBef>
              <a:spcAft>
                <a:spcPts val="0"/>
              </a:spcAft>
              <a:buSzPts val="3000"/>
              <a:buNone/>
              <a:defRPr sz="1800" b="0" i="0" u="none" strike="noStrike" cap="none">
                <a:solidFill>
                  <a:schemeClr val="dk2"/>
                </a:solidFill>
              </a:defRPr>
            </a:lvl7pPr>
            <a:lvl8pPr marL="0" marR="0" lvl="7" indent="0" algn="l" rtl="0">
              <a:spcBef>
                <a:spcPts val="0"/>
              </a:spcBef>
              <a:spcAft>
                <a:spcPts val="0"/>
              </a:spcAft>
              <a:buSzPts val="3000"/>
              <a:buNone/>
              <a:defRPr sz="1800" b="0" i="0" u="none" strike="noStrike" cap="none">
                <a:solidFill>
                  <a:schemeClr val="dk2"/>
                </a:solidFill>
              </a:defRPr>
            </a:lvl8pPr>
            <a:lvl9pPr marL="0" marR="0" lvl="8" indent="0" algn="l" rtl="0">
              <a:spcBef>
                <a:spcPts val="0"/>
              </a:spcBef>
              <a:spcAft>
                <a:spcPts val="0"/>
              </a:spcAft>
              <a:buSzPts val="3000"/>
              <a:buNone/>
              <a:defRPr sz="1800" b="0" i="0" u="none" strike="noStrike" cap="none">
                <a:solidFill>
                  <a:schemeClr val="dk2"/>
                </a:solidFill>
              </a:defRPr>
            </a:lvl9pPr>
          </a:lstStyle>
          <a:p>
            <a:endParaRPr/>
          </a:p>
        </p:txBody>
      </p:sp>
      <p:sp>
        <p:nvSpPr>
          <p:cNvPr id="68" name="Shape 68"/>
          <p:cNvSpPr txBox="1">
            <a:spLocks noGrp="1"/>
          </p:cNvSpPr>
          <p:nvPr>
            <p:ph type="body" idx="1"/>
          </p:nvPr>
        </p:nvSpPr>
        <p:spPr>
          <a:xfrm>
            <a:off x="1278465" y="2801144"/>
            <a:ext cx="6595500" cy="817500"/>
          </a:xfrm>
          <a:prstGeom prst="rect">
            <a:avLst/>
          </a:prstGeom>
          <a:noFill/>
          <a:ln>
            <a:noFill/>
          </a:ln>
        </p:spPr>
        <p:txBody>
          <a:bodyPr spcFirstLastPara="1" wrap="square" lIns="91425" tIns="91425" rIns="91425" bIns="91425" anchor="t" anchorCtr="0"/>
          <a:lstStyle>
            <a:lvl1pPr marL="457200" marR="0" lvl="0" indent="-228600" algn="ctr" rtl="0">
              <a:spcBef>
                <a:spcPts val="480"/>
              </a:spcBef>
              <a:spcAft>
                <a:spcPts val="0"/>
              </a:spcAft>
              <a:buClr>
                <a:schemeClr val="accent1"/>
              </a:buClr>
              <a:buSzPts val="2760"/>
              <a:buFont typeface="Arial"/>
              <a:buNone/>
              <a:defRPr sz="2400" b="0" i="0" u="none" strike="noStrike" cap="none">
                <a:solidFill>
                  <a:schemeClr val="dk1"/>
                </a:solidFill>
                <a:latin typeface="Garamond"/>
                <a:ea typeface="Garamond"/>
                <a:cs typeface="Garamond"/>
                <a:sym typeface="Garamond"/>
              </a:defRPr>
            </a:lvl1pPr>
            <a:lvl2pPr marL="914400" marR="0" lvl="1" indent="-228600" algn="l" rtl="0">
              <a:spcBef>
                <a:spcPts val="600"/>
              </a:spcBef>
              <a:spcAft>
                <a:spcPts val="0"/>
              </a:spcAft>
              <a:buClr>
                <a:schemeClr val="accent1"/>
              </a:buClr>
              <a:buSzPts val="2070"/>
              <a:buFont typeface="Arial"/>
              <a:buNone/>
              <a:defRPr sz="1800" b="0" i="0" u="none" strike="noStrike" cap="none">
                <a:solidFill>
                  <a:srgbClr val="888888"/>
                </a:solidFill>
                <a:latin typeface="Garamond"/>
                <a:ea typeface="Garamond"/>
                <a:cs typeface="Garamond"/>
                <a:sym typeface="Garamond"/>
              </a:defRPr>
            </a:lvl2pPr>
            <a:lvl3pPr marL="1371600" marR="0" lvl="2" indent="-228600" algn="l" rtl="0">
              <a:spcBef>
                <a:spcPts val="600"/>
              </a:spcBef>
              <a:spcAft>
                <a:spcPts val="0"/>
              </a:spcAft>
              <a:buClr>
                <a:schemeClr val="accent1"/>
              </a:buClr>
              <a:buSzPts val="1840"/>
              <a:buFont typeface="Arial"/>
              <a:buNone/>
              <a:defRPr sz="1600" b="0" i="0" u="none" strike="noStrike" cap="none">
                <a:solidFill>
                  <a:srgbClr val="888888"/>
                </a:solidFill>
                <a:latin typeface="Garamond"/>
                <a:ea typeface="Garamond"/>
                <a:cs typeface="Garamond"/>
                <a:sym typeface="Garamond"/>
              </a:defRPr>
            </a:lvl3pPr>
            <a:lvl4pPr marL="1828800" marR="0" lvl="3" indent="-228600" algn="l" rtl="0">
              <a:spcBef>
                <a:spcPts val="600"/>
              </a:spcBef>
              <a:spcAft>
                <a:spcPts val="0"/>
              </a:spcAft>
              <a:buClr>
                <a:schemeClr val="accent1"/>
              </a:buClr>
              <a:buSzPts val="1610"/>
              <a:buFont typeface="Arial"/>
              <a:buNone/>
              <a:defRPr sz="1400" b="0" i="0" u="none" strike="noStrike" cap="none">
                <a:solidFill>
                  <a:srgbClr val="888888"/>
                </a:solidFill>
                <a:latin typeface="Garamond"/>
                <a:ea typeface="Garamond"/>
                <a:cs typeface="Garamond"/>
                <a:sym typeface="Garamond"/>
              </a:defRPr>
            </a:lvl4pPr>
            <a:lvl5pPr marL="2286000" marR="0" lvl="4" indent="-228600" algn="l" rtl="0">
              <a:spcBef>
                <a:spcPts val="600"/>
              </a:spcBef>
              <a:spcAft>
                <a:spcPts val="0"/>
              </a:spcAft>
              <a:buClr>
                <a:schemeClr val="accent1"/>
              </a:buClr>
              <a:buSzPts val="1610"/>
              <a:buFont typeface="Arial"/>
              <a:buNone/>
              <a:defRPr sz="1400" b="0" i="0" u="none" strike="noStrike" cap="none">
                <a:solidFill>
                  <a:srgbClr val="888888"/>
                </a:solidFill>
                <a:latin typeface="Garamond"/>
                <a:ea typeface="Garamond"/>
                <a:cs typeface="Garamond"/>
                <a:sym typeface="Garamond"/>
              </a:defRPr>
            </a:lvl5pPr>
            <a:lvl6pPr marL="2743200" marR="0" lvl="5" indent="-228600" algn="l" rtl="0">
              <a:spcBef>
                <a:spcPts val="600"/>
              </a:spcBef>
              <a:spcAft>
                <a:spcPts val="0"/>
              </a:spcAft>
              <a:buClr>
                <a:schemeClr val="accent1"/>
              </a:buClr>
              <a:buSzPts val="1610"/>
              <a:buFont typeface="Arial"/>
              <a:buNone/>
              <a:defRPr sz="1400" b="0" i="0" u="none" strike="noStrike" cap="none">
                <a:solidFill>
                  <a:srgbClr val="888888"/>
                </a:solidFill>
                <a:latin typeface="Garamond"/>
                <a:ea typeface="Garamond"/>
                <a:cs typeface="Garamond"/>
                <a:sym typeface="Garamond"/>
              </a:defRPr>
            </a:lvl6pPr>
            <a:lvl7pPr marL="3200400" marR="0" lvl="6" indent="-228600" algn="l" rtl="0">
              <a:spcBef>
                <a:spcPts val="600"/>
              </a:spcBef>
              <a:spcAft>
                <a:spcPts val="0"/>
              </a:spcAft>
              <a:buClr>
                <a:schemeClr val="accent1"/>
              </a:buClr>
              <a:buSzPts val="1610"/>
              <a:buFont typeface="Arial"/>
              <a:buNone/>
              <a:defRPr sz="1400" b="0" i="0" u="none" strike="noStrike" cap="none">
                <a:solidFill>
                  <a:srgbClr val="888888"/>
                </a:solidFill>
                <a:latin typeface="Garamond"/>
                <a:ea typeface="Garamond"/>
                <a:cs typeface="Garamond"/>
                <a:sym typeface="Garamond"/>
              </a:defRPr>
            </a:lvl7pPr>
            <a:lvl8pPr marL="3657600" marR="0" lvl="7" indent="-228600" algn="l" rtl="0">
              <a:spcBef>
                <a:spcPts val="600"/>
              </a:spcBef>
              <a:spcAft>
                <a:spcPts val="0"/>
              </a:spcAft>
              <a:buClr>
                <a:schemeClr val="accent1"/>
              </a:buClr>
              <a:buSzPts val="1610"/>
              <a:buFont typeface="Arial"/>
              <a:buNone/>
              <a:defRPr sz="1400" b="0" i="0" u="none" strike="noStrike" cap="none">
                <a:solidFill>
                  <a:srgbClr val="888888"/>
                </a:solidFill>
                <a:latin typeface="Garamond"/>
                <a:ea typeface="Garamond"/>
                <a:cs typeface="Garamond"/>
                <a:sym typeface="Garamond"/>
              </a:defRPr>
            </a:lvl8pPr>
            <a:lvl9pPr marL="4114800" marR="0" lvl="8" indent="-228600" algn="l" rtl="0">
              <a:spcBef>
                <a:spcPts val="600"/>
              </a:spcBef>
              <a:spcAft>
                <a:spcPts val="600"/>
              </a:spcAft>
              <a:buClr>
                <a:schemeClr val="accent1"/>
              </a:buClr>
              <a:buSzPts val="1610"/>
              <a:buFont typeface="Arial"/>
              <a:buNone/>
              <a:defRPr sz="1400" b="0" i="0" u="none" strike="noStrike" cap="none">
                <a:solidFill>
                  <a:srgbClr val="888888"/>
                </a:solidFill>
                <a:latin typeface="Garamond"/>
                <a:ea typeface="Garamond"/>
                <a:cs typeface="Garamond"/>
                <a:sym typeface="Garamond"/>
              </a:defRPr>
            </a:lvl9pPr>
          </a:lstStyle>
          <a:p>
            <a:endParaRPr/>
          </a:p>
        </p:txBody>
      </p:sp>
      <p:sp>
        <p:nvSpPr>
          <p:cNvPr id="69" name="Shape 69"/>
          <p:cNvSpPr txBox="1">
            <a:spLocks noGrp="1"/>
          </p:cNvSpPr>
          <p:nvPr>
            <p:ph type="dt" idx="10"/>
          </p:nvPr>
        </p:nvSpPr>
        <p:spPr>
          <a:xfrm>
            <a:off x="6356670" y="4470400"/>
            <a:ext cx="1148400" cy="209400"/>
          </a:xfrm>
          <a:prstGeom prst="rect">
            <a:avLst/>
          </a:prstGeom>
          <a:noFill/>
          <a:ln>
            <a:noFill/>
          </a:ln>
        </p:spPr>
        <p:txBody>
          <a:bodyPr spcFirstLastPara="1" wrap="square" lIns="91425" tIns="91425" rIns="91425" bIns="91425" anchor="ctr" anchorCtr="0"/>
          <a:lstStyle>
            <a:lvl1pPr marL="0" marR="0" lvl="0" indent="0" algn="r" rtl="0">
              <a:spcBef>
                <a:spcPts val="0"/>
              </a:spcBef>
              <a:spcAft>
                <a:spcPts val="0"/>
              </a:spcAft>
              <a:buSzPts val="1400"/>
              <a:buNone/>
              <a:defRPr sz="1000" b="0" i="0">
                <a:solidFill>
                  <a:schemeClr val="dk1"/>
                </a:solidFill>
                <a:latin typeface="Garamond"/>
                <a:ea typeface="Garamond"/>
                <a:cs typeface="Garamond"/>
                <a:sym typeface="Garamond"/>
              </a:defRPr>
            </a:lvl1pPr>
            <a:lvl2pPr marL="457200" marR="0" lvl="1"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2743200" marR="0" lvl="6"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3200400" marR="0" lvl="7"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3657600" marR="0" lvl="8"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70" name="Shape 70"/>
          <p:cNvSpPr txBox="1">
            <a:spLocks noGrp="1"/>
          </p:cNvSpPr>
          <p:nvPr>
            <p:ph type="ftr" idx="11"/>
          </p:nvPr>
        </p:nvSpPr>
        <p:spPr>
          <a:xfrm>
            <a:off x="1176865" y="4470400"/>
            <a:ext cx="5104800" cy="209400"/>
          </a:xfrm>
          <a:prstGeom prst="rect">
            <a:avLst/>
          </a:prstGeom>
          <a:noFill/>
          <a:ln>
            <a:noFill/>
          </a:ln>
        </p:spPr>
        <p:txBody>
          <a:bodyPr spcFirstLastPara="1" wrap="square" lIns="91425" tIns="91425" rIns="91425" bIns="91425" anchor="ctr" anchorCtr="0"/>
          <a:lstStyle>
            <a:lvl1pPr marL="0" marR="0" lvl="0" indent="0" algn="l" rtl="0">
              <a:spcBef>
                <a:spcPts val="0"/>
              </a:spcBef>
              <a:spcAft>
                <a:spcPts val="0"/>
              </a:spcAft>
              <a:buSzPts val="1400"/>
              <a:buNone/>
              <a:defRPr sz="1000" b="0" i="0">
                <a:solidFill>
                  <a:schemeClr val="dk1"/>
                </a:solidFill>
                <a:latin typeface="Garamond"/>
                <a:ea typeface="Garamond"/>
                <a:cs typeface="Garamond"/>
                <a:sym typeface="Garamond"/>
              </a:defRPr>
            </a:lvl1pPr>
            <a:lvl2pPr marL="457200" marR="0" lvl="1"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2743200" marR="0" lvl="6"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3200400" marR="0" lvl="7"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3657600" marR="0" lvl="8"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71" name="Shape 71"/>
          <p:cNvSpPr txBox="1">
            <a:spLocks noGrp="1"/>
          </p:cNvSpPr>
          <p:nvPr>
            <p:ph type="sldNum" idx="12"/>
          </p:nvPr>
        </p:nvSpPr>
        <p:spPr>
          <a:xfrm>
            <a:off x="7580091" y="4470400"/>
            <a:ext cx="395400" cy="20940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spcAft>
                <a:spcPts val="0"/>
              </a:spcAft>
              <a:buNone/>
              <a:defRPr sz="1000" b="0" i="0">
                <a:solidFill>
                  <a:schemeClr val="dk1"/>
                </a:solidFill>
                <a:latin typeface="Garamond"/>
                <a:ea typeface="Garamond"/>
                <a:cs typeface="Garamond"/>
                <a:sym typeface="Garamond"/>
              </a:defRPr>
            </a:lvl1pPr>
            <a:lvl2pPr marL="0" marR="0" lvl="1" indent="0" algn="r" rtl="0">
              <a:spcBef>
                <a:spcPts val="0"/>
              </a:spcBef>
              <a:spcAft>
                <a:spcPts val="0"/>
              </a:spcAft>
              <a:buNone/>
              <a:defRPr sz="1000" b="0" i="0">
                <a:solidFill>
                  <a:schemeClr val="dk1"/>
                </a:solidFill>
                <a:latin typeface="Garamond"/>
                <a:ea typeface="Garamond"/>
                <a:cs typeface="Garamond"/>
                <a:sym typeface="Garamond"/>
              </a:defRPr>
            </a:lvl2pPr>
            <a:lvl3pPr marL="0" marR="0" lvl="2" indent="0" algn="r" rtl="0">
              <a:spcBef>
                <a:spcPts val="0"/>
              </a:spcBef>
              <a:spcAft>
                <a:spcPts val="0"/>
              </a:spcAft>
              <a:buNone/>
              <a:defRPr sz="1000" b="0" i="0">
                <a:solidFill>
                  <a:schemeClr val="dk1"/>
                </a:solidFill>
                <a:latin typeface="Garamond"/>
                <a:ea typeface="Garamond"/>
                <a:cs typeface="Garamond"/>
                <a:sym typeface="Garamond"/>
              </a:defRPr>
            </a:lvl3pPr>
            <a:lvl4pPr marL="0" marR="0" lvl="3" indent="0" algn="r" rtl="0">
              <a:spcBef>
                <a:spcPts val="0"/>
              </a:spcBef>
              <a:spcAft>
                <a:spcPts val="0"/>
              </a:spcAft>
              <a:buNone/>
              <a:defRPr sz="1000" b="0" i="0">
                <a:solidFill>
                  <a:schemeClr val="dk1"/>
                </a:solidFill>
                <a:latin typeface="Garamond"/>
                <a:ea typeface="Garamond"/>
                <a:cs typeface="Garamond"/>
                <a:sym typeface="Garamond"/>
              </a:defRPr>
            </a:lvl4pPr>
            <a:lvl5pPr marL="0" marR="0" lvl="4" indent="0" algn="r" rtl="0">
              <a:spcBef>
                <a:spcPts val="0"/>
              </a:spcBef>
              <a:spcAft>
                <a:spcPts val="0"/>
              </a:spcAft>
              <a:buNone/>
              <a:defRPr sz="1000" b="0" i="0">
                <a:solidFill>
                  <a:schemeClr val="dk1"/>
                </a:solidFill>
                <a:latin typeface="Garamond"/>
                <a:ea typeface="Garamond"/>
                <a:cs typeface="Garamond"/>
                <a:sym typeface="Garamond"/>
              </a:defRPr>
            </a:lvl5pPr>
            <a:lvl6pPr marL="0" marR="0" lvl="5" indent="0" algn="r" rtl="0">
              <a:spcBef>
                <a:spcPts val="0"/>
              </a:spcBef>
              <a:spcAft>
                <a:spcPts val="0"/>
              </a:spcAft>
              <a:buNone/>
              <a:defRPr sz="1000" b="0" i="0">
                <a:solidFill>
                  <a:schemeClr val="dk1"/>
                </a:solidFill>
                <a:latin typeface="Garamond"/>
                <a:ea typeface="Garamond"/>
                <a:cs typeface="Garamond"/>
                <a:sym typeface="Garamond"/>
              </a:defRPr>
            </a:lvl6pPr>
            <a:lvl7pPr marL="0" marR="0" lvl="6" indent="0" algn="r" rtl="0">
              <a:spcBef>
                <a:spcPts val="0"/>
              </a:spcBef>
              <a:spcAft>
                <a:spcPts val="0"/>
              </a:spcAft>
              <a:buNone/>
              <a:defRPr sz="1000" b="0" i="0">
                <a:solidFill>
                  <a:schemeClr val="dk1"/>
                </a:solidFill>
                <a:latin typeface="Garamond"/>
                <a:ea typeface="Garamond"/>
                <a:cs typeface="Garamond"/>
                <a:sym typeface="Garamond"/>
              </a:defRPr>
            </a:lvl7pPr>
            <a:lvl8pPr marL="0" marR="0" lvl="7" indent="0" algn="r" rtl="0">
              <a:spcBef>
                <a:spcPts val="0"/>
              </a:spcBef>
              <a:spcAft>
                <a:spcPts val="0"/>
              </a:spcAft>
              <a:buNone/>
              <a:defRPr sz="1000" b="0" i="0">
                <a:solidFill>
                  <a:schemeClr val="dk1"/>
                </a:solidFill>
                <a:latin typeface="Garamond"/>
                <a:ea typeface="Garamond"/>
                <a:cs typeface="Garamond"/>
                <a:sym typeface="Garamond"/>
              </a:defRPr>
            </a:lvl8pPr>
            <a:lvl9pPr marL="0" marR="0" lvl="8" indent="0" algn="r" rtl="0">
              <a:spcBef>
                <a:spcPts val="0"/>
              </a:spcBef>
              <a:spcAft>
                <a:spcPts val="0"/>
              </a:spcAft>
              <a:buNone/>
              <a:defRPr sz="1000" b="0" i="0">
                <a:solidFill>
                  <a:schemeClr val="dk1"/>
                </a:solidFill>
                <a:latin typeface="Garamond"/>
                <a:ea typeface="Garamond"/>
                <a:cs typeface="Garamond"/>
                <a:sym typeface="Garamond"/>
              </a:defRPr>
            </a:lvl9pPr>
          </a:lstStyle>
          <a:p>
            <a:pPr marL="0" lvl="0" indent="0">
              <a:spcBef>
                <a:spcPts val="0"/>
              </a:spcBef>
              <a:spcAft>
                <a:spcPts val="0"/>
              </a:spcAft>
              <a:buNone/>
            </a:pPr>
            <a:fld id="{00000000-1234-1234-1234-123412341234}" type="slidenum">
              <a:rPr lang="en"/>
              <a:t>‹#›</a:t>
            </a:fld>
            <a:endParaRPr/>
          </a:p>
        </p:txBody>
      </p:sp>
    </p:spTree>
    <p:extLst>
      <p:ext uri="{BB962C8B-B14F-4D97-AF65-F5344CB8AC3E}">
        <p14:creationId xmlns:p14="http://schemas.microsoft.com/office/powerpoint/2010/main" val="36341170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lvl="0" indent="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41908235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304"/>
            <a:ext cx="7886700" cy="2139553"/>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lvl="0" indent="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10795781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369219"/>
            <a:ext cx="388620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369219"/>
            <a:ext cx="388620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87FE198-B21F-4F5A-8EB3-D7104219D7FE}" type="datetimeFigureOut">
              <a:rPr lang="en-US" smtClean="0"/>
              <a:t>6/7/2018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marL="0" lvl="0" indent="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1335086146"/>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44"/>
            <a:ext cx="7886700" cy="994172"/>
          </a:xfrm>
        </p:spPr>
        <p:txBody>
          <a:bodyPr/>
          <a:lstStyle/>
          <a:p>
            <a:r>
              <a:rPr lang="en-US"/>
              <a:t>Click to edit Master title style</a:t>
            </a:r>
          </a:p>
        </p:txBody>
      </p:sp>
      <p:sp>
        <p:nvSpPr>
          <p:cNvPr id="3" name="Text Placeholder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1878806"/>
            <a:ext cx="3868340"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1878806"/>
            <a:ext cx="3887391"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87FE198-B21F-4F5A-8EB3-D7104219D7FE}" type="datetimeFigureOut">
              <a:rPr lang="en-US" smtClean="0"/>
              <a:t>6/7/2018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pPr marL="0" lvl="0" indent="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3464247529"/>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87FE198-B21F-4F5A-8EB3-D7104219D7FE}" type="datetimeFigureOut">
              <a:rPr lang="en-US" smtClean="0"/>
              <a:t>6/7/2018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pPr marL="0" lvl="0" indent="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2665811367"/>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7FE198-B21F-4F5A-8EB3-D7104219D7FE}" type="datetimeFigureOut">
              <a:rPr lang="en-US" smtClean="0"/>
              <a:t>6/7/2018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pPr marL="0" lvl="0" indent="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18956155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287FE198-B21F-4F5A-8EB3-D7104219D7FE}" type="datetimeFigureOut">
              <a:rPr lang="en-US" smtClean="0"/>
              <a:t>6/7/2018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marL="0" lvl="0" indent="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1788615365"/>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740569"/>
            <a:ext cx="4629150" cy="3655219"/>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287FE198-B21F-4F5A-8EB3-D7104219D7FE}" type="datetimeFigureOut">
              <a:rPr lang="en-US" smtClean="0"/>
              <a:t>6/7/2018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marL="0" lvl="0" indent="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570908535"/>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287FE198-B21F-4F5A-8EB3-D7104219D7FE}" type="datetimeFigureOut">
              <a:rPr lang="en-US" smtClean="0"/>
              <a:t>6/7/2018</a:t>
            </a:fld>
            <a:endParaRPr lang="en-US"/>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pPr marL="0" lvl="0" indent="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2826806346"/>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Lst>
  <p:hf sldNum="0"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www.madison.k12.ga.us/schools/mchs/school-resources/mchsguidanceoffice/advisement/" TargetMode="External"/><Relationship Id="rId2" Type="http://schemas.openxmlformats.org/officeDocument/2006/relationships/hyperlink" Target="http://www.harley.com/writing/the-importance-of-thank-you-notes.html" TargetMode="External"/><Relationship Id="rId1" Type="http://schemas.openxmlformats.org/officeDocument/2006/relationships/slideLayout" Target="../slideLayouts/slideLayout2.xml"/><Relationship Id="rId4" Type="http://schemas.openxmlformats.org/officeDocument/2006/relationships/hyperlink" Target="https://www.bizjournals.com/philadelphia/blog/guest-comment/2014/08/why-the-business-thank-you-note-is-still-important.html"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tx2">
                <a:lumMod val="10000"/>
              </a:schemeClr>
            </a:gs>
            <a:gs pos="36000">
              <a:srgbClr val="E6882A"/>
            </a:gs>
            <a:gs pos="100000">
              <a:schemeClr val="tx2">
                <a:lumMod val="10000"/>
              </a:schemeClr>
            </a:gs>
            <a:gs pos="100000">
              <a:srgbClr val="E6882A"/>
            </a:gs>
          </a:gsLst>
          <a:lin ang="5400000" scaled="1"/>
        </a:gradFill>
        <a:effectLst/>
      </p:bgPr>
    </p:bg>
    <p:spTree>
      <p:nvGrpSpPr>
        <p:cNvPr id="1" name="Shape 76"/>
        <p:cNvGrpSpPr/>
        <p:nvPr/>
      </p:nvGrpSpPr>
      <p:grpSpPr>
        <a:xfrm>
          <a:off x="0" y="0"/>
          <a:ext cx="0" cy="0"/>
          <a:chOff x="0" y="0"/>
          <a:chExt cx="0" cy="0"/>
        </a:xfrm>
      </p:grpSpPr>
      <p:sp>
        <p:nvSpPr>
          <p:cNvPr id="77" name="Shape 77"/>
          <p:cNvSpPr txBox="1">
            <a:spLocks noGrp="1"/>
          </p:cNvSpPr>
          <p:nvPr>
            <p:ph type="ctrTitle"/>
          </p:nvPr>
        </p:nvSpPr>
        <p:spPr>
          <a:xfrm>
            <a:off x="1790700" y="2930100"/>
            <a:ext cx="5562600" cy="695400"/>
          </a:xfrm>
          <a:prstGeom prst="rect">
            <a:avLst/>
          </a:prstGeom>
          <a:noFill/>
          <a:ln>
            <a:noFill/>
          </a:ln>
        </p:spPr>
        <p:txBody>
          <a:bodyPr spcFirstLastPara="1" wrap="square" lIns="91425" tIns="45700" rIns="91425" bIns="45700" anchor="b" anchorCtr="0">
            <a:noAutofit/>
          </a:bodyPr>
          <a:lstStyle/>
          <a:p>
            <a:pPr marL="0" marR="0" lvl="0" indent="0" algn="ctr" rtl="0">
              <a:spcBef>
                <a:spcPts val="0"/>
              </a:spcBef>
              <a:spcAft>
                <a:spcPts val="0"/>
              </a:spcAft>
              <a:buClr>
                <a:srgbClr val="262626"/>
              </a:buClr>
              <a:buSzPts val="4800"/>
              <a:buFont typeface="Garamond"/>
              <a:buNone/>
            </a:pPr>
            <a:r>
              <a:rPr lang="en" sz="4800" dirty="0">
                <a:solidFill>
                  <a:schemeClr val="bg1"/>
                </a:solidFill>
                <a:latin typeface="Garamond"/>
                <a:sym typeface="Garamond"/>
              </a:rPr>
              <a:t>Elkins High S</a:t>
            </a:r>
            <a:r>
              <a:rPr lang="en-US" sz="4800" dirty="0">
                <a:solidFill>
                  <a:schemeClr val="bg1"/>
                </a:solidFill>
                <a:latin typeface="Garamond"/>
                <a:sym typeface="Garamond"/>
              </a:rPr>
              <a:t>c</a:t>
            </a:r>
            <a:r>
              <a:rPr lang="en" sz="4800" dirty="0">
                <a:solidFill>
                  <a:schemeClr val="bg1"/>
                </a:solidFill>
                <a:latin typeface="Garamond"/>
                <a:sym typeface="Garamond"/>
              </a:rPr>
              <a:t>hool </a:t>
            </a:r>
            <a:endParaRPr dirty="0">
              <a:solidFill>
                <a:schemeClr val="bg1"/>
              </a:solidFill>
            </a:endParaRPr>
          </a:p>
        </p:txBody>
      </p:sp>
      <p:sp>
        <p:nvSpPr>
          <p:cNvPr id="78" name="Shape 78"/>
          <p:cNvSpPr txBox="1">
            <a:spLocks noGrp="1"/>
          </p:cNvSpPr>
          <p:nvPr>
            <p:ph type="subTitle" idx="1"/>
          </p:nvPr>
        </p:nvSpPr>
        <p:spPr>
          <a:xfrm>
            <a:off x="1524000" y="1771650"/>
            <a:ext cx="6096000" cy="735900"/>
          </a:xfrm>
          <a:prstGeom prst="rect">
            <a:avLst/>
          </a:prstGeom>
          <a:noFill/>
          <a:ln>
            <a:noFill/>
          </a:ln>
        </p:spPr>
        <p:txBody>
          <a:bodyPr spcFirstLastPara="1" wrap="square" lIns="91425" tIns="45700" rIns="91425" bIns="45700" anchor="t" anchorCtr="0">
            <a:noAutofit/>
          </a:bodyPr>
          <a:lstStyle/>
          <a:p>
            <a:pPr marL="0" marR="0" lvl="0" indent="0" algn="ctr" rtl="0">
              <a:lnSpc>
                <a:spcPct val="90000"/>
              </a:lnSpc>
              <a:spcBef>
                <a:spcPts val="0"/>
              </a:spcBef>
              <a:spcAft>
                <a:spcPts val="0"/>
              </a:spcAft>
              <a:buClr>
                <a:schemeClr val="accent1"/>
              </a:buClr>
              <a:buSzPts val="6900"/>
              <a:buFont typeface="Arial"/>
              <a:buNone/>
            </a:pPr>
            <a:r>
              <a:rPr lang="en" sz="6000" b="0" i="0" u="none" strike="noStrike" cap="none" dirty="0">
                <a:solidFill>
                  <a:schemeClr val="bg1"/>
                </a:solidFill>
                <a:latin typeface="Garamond"/>
                <a:ea typeface="Garamond"/>
                <a:cs typeface="Garamond"/>
                <a:sym typeface="Garamond"/>
              </a:rPr>
              <a:t>Thank You Letter </a:t>
            </a:r>
            <a:endParaRPr sz="6000" b="0" i="0" u="none" strike="noStrike" cap="none" dirty="0">
              <a:solidFill>
                <a:schemeClr val="bg1"/>
              </a:solidFill>
              <a:latin typeface="Garamond"/>
              <a:ea typeface="Garamond"/>
              <a:cs typeface="Garamond"/>
              <a:sym typeface="Garamond"/>
            </a:endParaRPr>
          </a:p>
        </p:txBody>
      </p:sp>
      <p:sp>
        <p:nvSpPr>
          <p:cNvPr id="79" name="Shape 79"/>
          <p:cNvSpPr/>
          <p:nvPr/>
        </p:nvSpPr>
        <p:spPr>
          <a:xfrm>
            <a:off x="152400" y="4743450"/>
            <a:ext cx="7467600" cy="2547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600" dirty="0">
              <a:solidFill>
                <a:schemeClr val="dk1"/>
              </a:solidFill>
              <a:latin typeface="Arial"/>
              <a:ea typeface="Arial"/>
              <a:cs typeface="Arial"/>
              <a:sym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chemeClr val="tx2">
                <a:lumMod val="10000"/>
              </a:schemeClr>
            </a:gs>
            <a:gs pos="36000">
              <a:srgbClr val="E6882A"/>
            </a:gs>
            <a:gs pos="100000">
              <a:schemeClr val="tx2">
                <a:lumMod val="10000"/>
              </a:schemeClr>
            </a:gs>
            <a:gs pos="100000">
              <a:srgbClr val="E6882A"/>
            </a:gs>
          </a:gsLst>
          <a:lin ang="5400000" scaled="1"/>
        </a:gradFill>
        <a:effectLst/>
      </p:bgPr>
    </p:bg>
    <p:spTree>
      <p:nvGrpSpPr>
        <p:cNvPr id="1" name="Shape 131"/>
        <p:cNvGrpSpPr/>
        <p:nvPr/>
      </p:nvGrpSpPr>
      <p:grpSpPr>
        <a:xfrm>
          <a:off x="0" y="0"/>
          <a:ext cx="0" cy="0"/>
          <a:chOff x="0" y="0"/>
          <a:chExt cx="0" cy="0"/>
        </a:xfrm>
      </p:grpSpPr>
      <p:sp>
        <p:nvSpPr>
          <p:cNvPr id="132" name="Shape 132"/>
          <p:cNvSpPr txBox="1"/>
          <p:nvPr/>
        </p:nvSpPr>
        <p:spPr>
          <a:xfrm>
            <a:off x="1864488" y="1116957"/>
            <a:ext cx="6096000" cy="26778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 sz="3800" dirty="0">
                <a:solidFill>
                  <a:schemeClr val="bg1"/>
                </a:solidFill>
                <a:latin typeface="Garamond"/>
                <a:ea typeface="Garamond"/>
                <a:cs typeface="Garamond"/>
                <a:sym typeface="Garamond"/>
              </a:rPr>
              <a:t>Handwritten notes are always best but if you choose not to send a handwritten thank you note, you should always at least send an email thank you.</a:t>
            </a:r>
            <a:endParaRPr dirty="0">
              <a:solidFill>
                <a:schemeClr val="bg1"/>
              </a:solidFill>
            </a:endParaRPr>
          </a:p>
          <a:p>
            <a:pPr marL="0" marR="0" lvl="0" indent="0" algn="l" rtl="0">
              <a:spcBef>
                <a:spcPts val="0"/>
              </a:spcBef>
              <a:spcAft>
                <a:spcPts val="0"/>
              </a:spcAft>
              <a:buNone/>
            </a:pPr>
            <a:endParaRPr sz="3600" dirty="0">
              <a:solidFill>
                <a:schemeClr val="dk1"/>
              </a:solidFill>
              <a:latin typeface="Garamond"/>
              <a:ea typeface="Garamond"/>
              <a:cs typeface="Garamond"/>
              <a:sym typeface="Garamond"/>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chemeClr val="tx2">
                <a:lumMod val="10000"/>
              </a:schemeClr>
            </a:gs>
            <a:gs pos="36000">
              <a:srgbClr val="E6882A"/>
            </a:gs>
            <a:gs pos="100000">
              <a:schemeClr val="tx2">
                <a:lumMod val="10000"/>
              </a:schemeClr>
            </a:gs>
            <a:gs pos="100000">
              <a:srgbClr val="E6882A"/>
            </a:gs>
          </a:gsLst>
          <a:lin ang="5400000" scaled="1"/>
        </a:gradFill>
        <a:effectLst/>
      </p:bgPr>
    </p:bg>
    <p:spTree>
      <p:nvGrpSpPr>
        <p:cNvPr id="1" name="Shape 136"/>
        <p:cNvGrpSpPr/>
        <p:nvPr/>
      </p:nvGrpSpPr>
      <p:grpSpPr>
        <a:xfrm>
          <a:off x="0" y="0"/>
          <a:ext cx="0" cy="0"/>
          <a:chOff x="0" y="0"/>
          <a:chExt cx="0" cy="0"/>
        </a:xfrm>
      </p:grpSpPr>
      <p:sp>
        <p:nvSpPr>
          <p:cNvPr id="137" name="Shape 137"/>
          <p:cNvSpPr txBox="1">
            <a:spLocks noGrp="1"/>
          </p:cNvSpPr>
          <p:nvPr>
            <p:ph type="body" idx="4294967295"/>
          </p:nvPr>
        </p:nvSpPr>
        <p:spPr>
          <a:xfrm>
            <a:off x="821803" y="862998"/>
            <a:ext cx="7116763" cy="2171700"/>
          </a:xfrm>
          <a:prstGeom prst="rect">
            <a:avLst/>
          </a:prstGeom>
          <a:noFill/>
          <a:ln>
            <a:noFill/>
          </a:ln>
        </p:spPr>
        <p:txBody>
          <a:bodyPr spcFirstLastPara="1" wrap="square" lIns="91425" tIns="45700" rIns="91425" bIns="45700" anchor="t" anchorCtr="0">
            <a:noAutofit/>
          </a:bodyPr>
          <a:lstStyle/>
          <a:p>
            <a:pPr marL="285750" marR="0" lvl="0" indent="-285750" algn="ctr" rtl="0">
              <a:spcBef>
                <a:spcPts val="0"/>
              </a:spcBef>
              <a:spcAft>
                <a:spcPts val="0"/>
              </a:spcAft>
              <a:buClr>
                <a:schemeClr val="accent1"/>
              </a:buClr>
              <a:buSzPts val="4370"/>
              <a:buFont typeface="Arial"/>
              <a:buNone/>
            </a:pPr>
            <a:r>
              <a:rPr lang="en" sz="3800" b="1" i="0" u="none" strike="noStrike" cap="none" dirty="0">
                <a:solidFill>
                  <a:schemeClr val="bg1"/>
                </a:solidFill>
                <a:latin typeface="Garamond"/>
                <a:ea typeface="Garamond"/>
                <a:cs typeface="Garamond"/>
                <a:sym typeface="Garamond"/>
              </a:rPr>
              <a:t>  How do you think someone feels when you take the time to thank them for a job well done, or for spending a little extra time doing something special for someone?</a:t>
            </a:r>
            <a:endParaRPr b="1" dirty="0">
              <a:solidFill>
                <a:schemeClr val="bg1"/>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chemeClr val="tx2">
                <a:lumMod val="10000"/>
              </a:schemeClr>
            </a:gs>
            <a:gs pos="36000">
              <a:srgbClr val="E6882A"/>
            </a:gs>
            <a:gs pos="100000">
              <a:schemeClr val="tx2">
                <a:lumMod val="10000"/>
              </a:schemeClr>
            </a:gs>
            <a:gs pos="100000">
              <a:srgbClr val="E6882A"/>
            </a:gs>
          </a:gsLst>
          <a:lin ang="5400000" scaled="1"/>
        </a:gradFill>
        <a:effectLst/>
      </p:bgPr>
    </p:bg>
    <p:spTree>
      <p:nvGrpSpPr>
        <p:cNvPr id="1" name="Shape 141"/>
        <p:cNvGrpSpPr/>
        <p:nvPr/>
      </p:nvGrpSpPr>
      <p:grpSpPr>
        <a:xfrm>
          <a:off x="0" y="0"/>
          <a:ext cx="0" cy="0"/>
          <a:chOff x="0" y="0"/>
          <a:chExt cx="0" cy="0"/>
        </a:xfrm>
      </p:grpSpPr>
      <p:sp>
        <p:nvSpPr>
          <p:cNvPr id="142" name="Shape 142"/>
          <p:cNvSpPr txBox="1">
            <a:spLocks noGrp="1"/>
          </p:cNvSpPr>
          <p:nvPr>
            <p:ph type="title"/>
          </p:nvPr>
        </p:nvSpPr>
        <p:spPr>
          <a:prstGeom prst="rect">
            <a:avLst/>
          </a:prstGeom>
          <a:noFill/>
          <a:ln>
            <a:noFill/>
          </a:ln>
        </p:spPr>
        <p:txBody>
          <a:bodyPr spcFirstLastPara="1" wrap="square" lIns="91425" tIns="45700" rIns="91425" bIns="45700" anchor="b" anchorCtr="0">
            <a:noAutofit/>
          </a:bodyPr>
          <a:lstStyle/>
          <a:p>
            <a:pPr marL="0" marR="0" lvl="0" indent="0" algn="ctr" rtl="0">
              <a:spcBef>
                <a:spcPts val="0"/>
              </a:spcBef>
              <a:spcAft>
                <a:spcPts val="0"/>
              </a:spcAft>
              <a:buClr>
                <a:srgbClr val="262626"/>
              </a:buClr>
              <a:buSzPts val="4400"/>
              <a:buFont typeface="Garamond"/>
              <a:buNone/>
            </a:pPr>
            <a:r>
              <a:rPr lang="en" sz="4400" b="1" i="0" u="none" strike="noStrike" cap="none" dirty="0">
                <a:solidFill>
                  <a:schemeClr val="bg1"/>
                </a:solidFill>
                <a:latin typeface="Garamond"/>
                <a:ea typeface="Garamond"/>
                <a:cs typeface="Garamond"/>
                <a:sym typeface="Garamond"/>
              </a:rPr>
              <a:t>How would you feel?</a:t>
            </a:r>
            <a:endParaRPr sz="4400" b="1" i="0" u="none" strike="noStrike" cap="none" dirty="0">
              <a:solidFill>
                <a:schemeClr val="bg1"/>
              </a:solidFill>
              <a:latin typeface="Garamond"/>
              <a:ea typeface="Garamond"/>
              <a:cs typeface="Garamond"/>
              <a:sym typeface="Garamond"/>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chemeClr val="tx2">
                <a:lumMod val="10000"/>
              </a:schemeClr>
            </a:gs>
            <a:gs pos="36000">
              <a:srgbClr val="E6882A"/>
            </a:gs>
            <a:gs pos="100000">
              <a:schemeClr val="tx2">
                <a:lumMod val="10000"/>
              </a:schemeClr>
            </a:gs>
            <a:gs pos="100000">
              <a:srgbClr val="E6882A"/>
            </a:gs>
          </a:gsLst>
          <a:lin ang="5400000" scaled="1"/>
        </a:gradFill>
        <a:effectLst/>
      </p:bgPr>
    </p:bg>
    <p:spTree>
      <p:nvGrpSpPr>
        <p:cNvPr id="1" name="Shape 146"/>
        <p:cNvGrpSpPr/>
        <p:nvPr/>
      </p:nvGrpSpPr>
      <p:grpSpPr>
        <a:xfrm>
          <a:off x="0" y="0"/>
          <a:ext cx="0" cy="0"/>
          <a:chOff x="0" y="0"/>
          <a:chExt cx="0" cy="0"/>
        </a:xfrm>
      </p:grpSpPr>
      <p:sp>
        <p:nvSpPr>
          <p:cNvPr id="147" name="Shape 147"/>
          <p:cNvSpPr txBox="1">
            <a:spLocks noGrp="1"/>
          </p:cNvSpPr>
          <p:nvPr>
            <p:ph type="body" idx="4294967295"/>
          </p:nvPr>
        </p:nvSpPr>
        <p:spPr>
          <a:xfrm>
            <a:off x="1145894" y="1324578"/>
            <a:ext cx="6646863" cy="1943100"/>
          </a:xfrm>
          <a:prstGeom prst="rect">
            <a:avLst/>
          </a:prstGeom>
          <a:noFill/>
          <a:ln>
            <a:noFill/>
          </a:ln>
        </p:spPr>
        <p:txBody>
          <a:bodyPr spcFirstLastPara="1" wrap="square" lIns="91425" tIns="45700" rIns="91425" bIns="45700" anchor="t" anchorCtr="0">
            <a:noAutofit/>
          </a:bodyPr>
          <a:lstStyle/>
          <a:p>
            <a:pPr marL="285750" marR="0" lvl="0" indent="-285750" algn="ctr" rtl="0">
              <a:lnSpc>
                <a:spcPct val="80000"/>
              </a:lnSpc>
              <a:spcBef>
                <a:spcPts val="0"/>
              </a:spcBef>
              <a:spcAft>
                <a:spcPts val="0"/>
              </a:spcAft>
              <a:buClr>
                <a:schemeClr val="accent1"/>
              </a:buClr>
              <a:buSzPts val="5106"/>
              <a:buFont typeface="Arial"/>
              <a:buNone/>
            </a:pPr>
            <a:r>
              <a:rPr lang="en" sz="4440" b="1" i="0" u="none" strike="noStrike" cap="none" dirty="0">
                <a:solidFill>
                  <a:schemeClr val="bg1"/>
                </a:solidFill>
                <a:latin typeface="Garamond"/>
                <a:ea typeface="Garamond"/>
                <a:cs typeface="Garamond"/>
                <a:sym typeface="Garamond"/>
              </a:rPr>
              <a:t> </a:t>
            </a:r>
            <a:r>
              <a:rPr lang="en" sz="3792" b="1" i="0" u="none" strike="noStrike" cap="none" dirty="0">
                <a:solidFill>
                  <a:schemeClr val="bg1"/>
                </a:solidFill>
                <a:latin typeface="Garamond"/>
                <a:ea typeface="Garamond"/>
                <a:cs typeface="Garamond"/>
                <a:sym typeface="Garamond"/>
              </a:rPr>
              <a:t>You would feel awesome!  And you would never forget the person who took the trouble to write the note that made such an impact on you. </a:t>
            </a:r>
            <a:endParaRPr b="1" dirty="0">
              <a:solidFill>
                <a:schemeClr val="bg1"/>
              </a:solidFill>
            </a:endParaRPr>
          </a:p>
          <a:p>
            <a:pPr marL="285750" marR="0" lvl="0" indent="-285750" algn="ctr" rtl="0">
              <a:lnSpc>
                <a:spcPct val="80000"/>
              </a:lnSpc>
              <a:spcBef>
                <a:spcPts val="1488"/>
              </a:spcBef>
              <a:spcAft>
                <a:spcPts val="0"/>
              </a:spcAft>
              <a:buClr>
                <a:schemeClr val="accent1"/>
              </a:buClr>
              <a:buSzPts val="5106"/>
              <a:buFont typeface="Arial"/>
              <a:buNone/>
            </a:pPr>
            <a:endParaRPr sz="4440" b="0" i="0" u="none" strike="noStrike" cap="none" dirty="0">
              <a:solidFill>
                <a:schemeClr val="bg1"/>
              </a:solidFill>
              <a:latin typeface="Garamond"/>
              <a:ea typeface="Garamond"/>
              <a:cs typeface="Garamond"/>
              <a:sym typeface="Garamond"/>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0">
              <a:schemeClr val="tx2">
                <a:lumMod val="10000"/>
              </a:schemeClr>
            </a:gs>
            <a:gs pos="36000">
              <a:srgbClr val="E6882A"/>
            </a:gs>
            <a:gs pos="100000">
              <a:schemeClr val="tx2">
                <a:lumMod val="10000"/>
              </a:schemeClr>
            </a:gs>
            <a:gs pos="100000">
              <a:srgbClr val="E6882A"/>
            </a:gs>
          </a:gsLst>
          <a:lin ang="5400000" scaled="1"/>
        </a:gradFill>
        <a:effectLst/>
      </p:bgPr>
    </p:bg>
    <p:spTree>
      <p:nvGrpSpPr>
        <p:cNvPr id="1" name="Shape 151"/>
        <p:cNvGrpSpPr/>
        <p:nvPr/>
      </p:nvGrpSpPr>
      <p:grpSpPr>
        <a:xfrm>
          <a:off x="0" y="0"/>
          <a:ext cx="0" cy="0"/>
          <a:chOff x="0" y="0"/>
          <a:chExt cx="0" cy="0"/>
        </a:xfrm>
      </p:grpSpPr>
      <p:sp>
        <p:nvSpPr>
          <p:cNvPr id="152" name="Shape 152"/>
          <p:cNvSpPr txBox="1">
            <a:spLocks noGrp="1"/>
          </p:cNvSpPr>
          <p:nvPr>
            <p:ph type="body" idx="4294967295"/>
          </p:nvPr>
        </p:nvSpPr>
        <p:spPr>
          <a:xfrm>
            <a:off x="1388962" y="806832"/>
            <a:ext cx="6265863" cy="2914650"/>
          </a:xfrm>
          <a:prstGeom prst="rect">
            <a:avLst/>
          </a:prstGeom>
          <a:noFill/>
          <a:ln>
            <a:noFill/>
          </a:ln>
        </p:spPr>
        <p:txBody>
          <a:bodyPr spcFirstLastPara="1" wrap="square" lIns="91425" tIns="45700" rIns="91425" bIns="45700" anchor="t" anchorCtr="0">
            <a:noAutofit/>
          </a:bodyPr>
          <a:lstStyle/>
          <a:p>
            <a:pPr marL="285750" marR="0" lvl="0" indent="-285750" algn="ctr" rtl="0">
              <a:lnSpc>
                <a:spcPct val="80000"/>
              </a:lnSpc>
              <a:spcBef>
                <a:spcPts val="0"/>
              </a:spcBef>
              <a:spcAft>
                <a:spcPts val="0"/>
              </a:spcAft>
              <a:buClr>
                <a:schemeClr val="accent1"/>
              </a:buClr>
              <a:buSzPts val="3881"/>
              <a:buFont typeface="Arial"/>
              <a:buNone/>
            </a:pPr>
            <a:r>
              <a:rPr lang="en" sz="3375" b="1" i="0" u="none" strike="noStrike" cap="none" dirty="0">
                <a:solidFill>
                  <a:schemeClr val="bg1"/>
                </a:solidFill>
                <a:latin typeface="Garamond"/>
                <a:ea typeface="Garamond"/>
                <a:cs typeface="Garamond"/>
                <a:sym typeface="Garamond"/>
              </a:rPr>
              <a:t>   In principle, the warm feeling you get from writing a thank-you note should be enough to satisfy you.</a:t>
            </a:r>
            <a:endParaRPr b="1" dirty="0">
              <a:solidFill>
                <a:schemeClr val="bg1"/>
              </a:solidFill>
            </a:endParaRPr>
          </a:p>
          <a:p>
            <a:pPr marL="285750" marR="0" lvl="0" indent="-285750" algn="ctr" rtl="0">
              <a:lnSpc>
                <a:spcPct val="80000"/>
              </a:lnSpc>
              <a:spcBef>
                <a:spcPts val="1275"/>
              </a:spcBef>
              <a:spcAft>
                <a:spcPts val="0"/>
              </a:spcAft>
              <a:buClr>
                <a:schemeClr val="accent1"/>
              </a:buClr>
              <a:buSzPts val="3881"/>
              <a:buFont typeface="Arial"/>
              <a:buNone/>
            </a:pPr>
            <a:r>
              <a:rPr lang="en" sz="3375" b="1" i="0" u="none" strike="noStrike" cap="none" dirty="0">
                <a:solidFill>
                  <a:schemeClr val="bg1"/>
                </a:solidFill>
                <a:latin typeface="Garamond"/>
                <a:ea typeface="Garamond"/>
                <a:cs typeface="Garamond"/>
                <a:sym typeface="Garamond"/>
              </a:rPr>
              <a:t> What you may not realize, however, is that the habit of thanking people goes a long way toward making you successful. </a:t>
            </a:r>
            <a:endParaRPr b="1" dirty="0">
              <a:solidFill>
                <a:schemeClr val="bg1"/>
              </a:solidFill>
            </a:endParaRPr>
          </a:p>
          <a:p>
            <a:pPr marL="285750" marR="0" lvl="0" indent="-176212" algn="ctr" rtl="0">
              <a:lnSpc>
                <a:spcPct val="80000"/>
              </a:lnSpc>
              <a:spcBef>
                <a:spcPts val="900"/>
              </a:spcBef>
              <a:spcAft>
                <a:spcPts val="0"/>
              </a:spcAft>
              <a:buClr>
                <a:schemeClr val="accent1"/>
              </a:buClr>
              <a:buSzPts val="1725"/>
              <a:buFont typeface="Arial"/>
              <a:buNone/>
            </a:pPr>
            <a:endParaRPr sz="1500" b="1" i="0" u="none" strike="noStrike" cap="none" dirty="0">
              <a:solidFill>
                <a:schemeClr val="bg1"/>
              </a:solidFill>
              <a:latin typeface="Garamond"/>
              <a:ea typeface="Garamond"/>
              <a:cs typeface="Garamond"/>
              <a:sym typeface="Garamond"/>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0">
              <a:schemeClr val="tx2">
                <a:lumMod val="10000"/>
              </a:schemeClr>
            </a:gs>
            <a:gs pos="36000">
              <a:srgbClr val="E6882A"/>
            </a:gs>
            <a:gs pos="100000">
              <a:schemeClr val="tx2">
                <a:lumMod val="10000"/>
              </a:schemeClr>
            </a:gs>
            <a:gs pos="100000">
              <a:srgbClr val="E6882A"/>
            </a:gs>
          </a:gsLst>
          <a:lin ang="5400000" scaled="1"/>
        </a:gradFill>
        <a:effectLst/>
      </p:bgPr>
    </p:bg>
    <p:spTree>
      <p:nvGrpSpPr>
        <p:cNvPr id="1" name="Shape 156"/>
        <p:cNvGrpSpPr/>
        <p:nvPr/>
      </p:nvGrpSpPr>
      <p:grpSpPr>
        <a:xfrm>
          <a:off x="0" y="0"/>
          <a:ext cx="0" cy="0"/>
          <a:chOff x="0" y="0"/>
          <a:chExt cx="0" cy="0"/>
        </a:xfrm>
      </p:grpSpPr>
      <p:sp>
        <p:nvSpPr>
          <p:cNvPr id="157" name="Shape 157"/>
          <p:cNvSpPr txBox="1">
            <a:spLocks noGrp="1"/>
          </p:cNvSpPr>
          <p:nvPr>
            <p:ph type="body" idx="4294967295"/>
          </p:nvPr>
        </p:nvSpPr>
        <p:spPr>
          <a:xfrm>
            <a:off x="1145894" y="1012202"/>
            <a:ext cx="6799263" cy="2457450"/>
          </a:xfrm>
          <a:prstGeom prst="rect">
            <a:avLst/>
          </a:prstGeom>
          <a:noFill/>
          <a:ln>
            <a:noFill/>
          </a:ln>
        </p:spPr>
        <p:txBody>
          <a:bodyPr spcFirstLastPara="1" wrap="square" lIns="91425" tIns="45700" rIns="91425" bIns="45700" anchor="t" anchorCtr="0">
            <a:noAutofit/>
          </a:bodyPr>
          <a:lstStyle/>
          <a:p>
            <a:pPr marL="285750" marR="0" lvl="0" indent="-285750" algn="ctr" rtl="0">
              <a:spcBef>
                <a:spcPts val="0"/>
              </a:spcBef>
              <a:spcAft>
                <a:spcPts val="0"/>
              </a:spcAft>
              <a:buClr>
                <a:schemeClr val="accent1"/>
              </a:buClr>
              <a:buSzPts val="4361"/>
              <a:buFont typeface="Arial"/>
              <a:buNone/>
            </a:pPr>
            <a:r>
              <a:rPr lang="en" sz="3792" b="1" i="0" u="none" strike="noStrike" cap="none" dirty="0">
                <a:solidFill>
                  <a:schemeClr val="bg1"/>
                </a:solidFill>
                <a:latin typeface="Garamond"/>
                <a:ea typeface="Garamond"/>
                <a:cs typeface="Garamond"/>
                <a:sym typeface="Garamond"/>
              </a:rPr>
              <a:t>  The reason for this is simple. All of us need the help of others and anything we can do to show our appreciation is going to make other people want to help us. </a:t>
            </a:r>
            <a:endParaRPr b="1" dirty="0">
              <a:solidFill>
                <a:schemeClr val="bg1"/>
              </a:solidFill>
            </a:endParaRPr>
          </a:p>
          <a:p>
            <a:pPr marL="285750" marR="0" lvl="0" indent="-123634" algn="ctr" rtl="0">
              <a:spcBef>
                <a:spcPts val="1044"/>
              </a:spcBef>
              <a:spcAft>
                <a:spcPts val="0"/>
              </a:spcAft>
              <a:buClr>
                <a:schemeClr val="accent1"/>
              </a:buClr>
              <a:buSzPts val="2553"/>
              <a:buFont typeface="Arial"/>
              <a:buNone/>
            </a:pPr>
            <a:endParaRPr sz="2220" b="1" i="0" u="none" strike="noStrike" cap="none" dirty="0">
              <a:solidFill>
                <a:schemeClr val="bg1"/>
              </a:solidFill>
              <a:latin typeface="Garamond"/>
              <a:ea typeface="Garamond"/>
              <a:cs typeface="Garamond"/>
              <a:sym typeface="Garamond"/>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a:gsLst>
            <a:gs pos="0">
              <a:schemeClr val="tx2">
                <a:lumMod val="10000"/>
              </a:schemeClr>
            </a:gs>
            <a:gs pos="36000">
              <a:srgbClr val="E6882A"/>
            </a:gs>
            <a:gs pos="100000">
              <a:schemeClr val="tx2">
                <a:lumMod val="10000"/>
              </a:schemeClr>
            </a:gs>
            <a:gs pos="100000">
              <a:srgbClr val="E6882A"/>
            </a:gs>
          </a:gsLst>
          <a:lin ang="5400000" scaled="1"/>
        </a:gradFill>
        <a:effectLst/>
      </p:bgPr>
    </p:bg>
    <p:spTree>
      <p:nvGrpSpPr>
        <p:cNvPr id="1" name="Shape 161"/>
        <p:cNvGrpSpPr/>
        <p:nvPr/>
      </p:nvGrpSpPr>
      <p:grpSpPr>
        <a:xfrm>
          <a:off x="0" y="0"/>
          <a:ext cx="0" cy="0"/>
          <a:chOff x="0" y="0"/>
          <a:chExt cx="0" cy="0"/>
        </a:xfrm>
      </p:grpSpPr>
      <p:sp>
        <p:nvSpPr>
          <p:cNvPr id="162" name="Shape 162"/>
          <p:cNvSpPr txBox="1">
            <a:spLocks noGrp="1"/>
          </p:cNvSpPr>
          <p:nvPr>
            <p:ph type="body" idx="4294967295"/>
          </p:nvPr>
        </p:nvSpPr>
        <p:spPr>
          <a:xfrm>
            <a:off x="1226917" y="815573"/>
            <a:ext cx="6629400" cy="2343150"/>
          </a:xfrm>
          <a:prstGeom prst="rect">
            <a:avLst/>
          </a:prstGeom>
          <a:noFill/>
          <a:ln>
            <a:noFill/>
          </a:ln>
        </p:spPr>
        <p:txBody>
          <a:bodyPr spcFirstLastPara="1" wrap="square" lIns="91425" tIns="45700" rIns="91425" bIns="45700" anchor="t" anchorCtr="0">
            <a:noAutofit/>
          </a:bodyPr>
          <a:lstStyle/>
          <a:p>
            <a:pPr marL="285750" marR="0" lvl="0" indent="-285750" algn="ctr" rtl="0">
              <a:spcBef>
                <a:spcPts val="0"/>
              </a:spcBef>
              <a:spcAft>
                <a:spcPts val="0"/>
              </a:spcAft>
              <a:buClr>
                <a:schemeClr val="accent1"/>
              </a:buClr>
              <a:buSzPts val="5106"/>
              <a:buFont typeface="Arial"/>
              <a:buNone/>
            </a:pPr>
            <a:r>
              <a:rPr lang="en" sz="4440" b="1" i="0" u="none" strike="noStrike" cap="none" dirty="0">
                <a:solidFill>
                  <a:schemeClr val="bg1"/>
                </a:solidFill>
                <a:latin typeface="Garamond"/>
                <a:ea typeface="Garamond"/>
                <a:cs typeface="Garamond"/>
                <a:sym typeface="Garamond"/>
              </a:rPr>
              <a:t>  </a:t>
            </a:r>
            <a:r>
              <a:rPr lang="en" sz="3792" b="1" i="0" u="none" strike="noStrike" cap="none" dirty="0">
                <a:solidFill>
                  <a:schemeClr val="bg1"/>
                </a:solidFill>
                <a:latin typeface="Garamond"/>
                <a:ea typeface="Garamond"/>
                <a:cs typeface="Garamond"/>
                <a:sym typeface="Garamond"/>
              </a:rPr>
              <a:t>Thank-you notes are short, and they do not take much time to write. Start with a blank piece of paper or a blank card, and write the following: </a:t>
            </a:r>
            <a:endParaRPr b="1" dirty="0">
              <a:solidFill>
                <a:schemeClr val="bg1"/>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a:gsLst>
            <a:gs pos="0">
              <a:schemeClr val="tx2">
                <a:lumMod val="10000"/>
              </a:schemeClr>
            </a:gs>
            <a:gs pos="36000">
              <a:srgbClr val="E6882A"/>
            </a:gs>
            <a:gs pos="100000">
              <a:schemeClr val="tx2">
                <a:lumMod val="10000"/>
              </a:schemeClr>
            </a:gs>
            <a:gs pos="100000">
              <a:srgbClr val="E6882A"/>
            </a:gs>
          </a:gsLst>
          <a:lin ang="5400000" scaled="1"/>
        </a:gradFill>
        <a:effectLst/>
      </p:bgPr>
    </p:bg>
    <p:spTree>
      <p:nvGrpSpPr>
        <p:cNvPr id="1" name="Shape 166"/>
        <p:cNvGrpSpPr/>
        <p:nvPr/>
      </p:nvGrpSpPr>
      <p:grpSpPr>
        <a:xfrm>
          <a:off x="0" y="0"/>
          <a:ext cx="0" cy="0"/>
          <a:chOff x="0" y="0"/>
          <a:chExt cx="0" cy="0"/>
        </a:xfrm>
      </p:grpSpPr>
      <p:sp>
        <p:nvSpPr>
          <p:cNvPr id="167" name="Shape 167"/>
          <p:cNvSpPr txBox="1">
            <a:spLocks noGrp="1"/>
          </p:cNvSpPr>
          <p:nvPr>
            <p:ph type="body" idx="4294967295"/>
          </p:nvPr>
        </p:nvSpPr>
        <p:spPr>
          <a:xfrm>
            <a:off x="1326166" y="979950"/>
            <a:ext cx="6799262" cy="2971800"/>
          </a:xfrm>
          <a:prstGeom prst="rect">
            <a:avLst/>
          </a:prstGeom>
          <a:noFill/>
          <a:ln>
            <a:noFill/>
          </a:ln>
        </p:spPr>
        <p:txBody>
          <a:bodyPr spcFirstLastPara="1" wrap="square" lIns="91425" tIns="45700" rIns="91425" bIns="45700" anchor="t" anchorCtr="0">
            <a:noAutofit/>
          </a:bodyPr>
          <a:lstStyle/>
          <a:p>
            <a:pPr marL="285750" marR="0" lvl="0" indent="-285750" algn="l" rtl="0">
              <a:lnSpc>
                <a:spcPct val="80000"/>
              </a:lnSpc>
              <a:spcBef>
                <a:spcPts val="0"/>
              </a:spcBef>
              <a:spcAft>
                <a:spcPts val="0"/>
              </a:spcAft>
              <a:buClr>
                <a:schemeClr val="accent1"/>
              </a:buClr>
              <a:buSzPts val="3301"/>
              <a:buFont typeface="Arial"/>
              <a:buChar char="•"/>
            </a:pPr>
            <a:r>
              <a:rPr lang="en" sz="2800" b="0" i="0" u="none" strike="noStrike" cap="none" dirty="0">
                <a:solidFill>
                  <a:schemeClr val="bg1"/>
                </a:solidFill>
                <a:latin typeface="Garamond"/>
                <a:ea typeface="Garamond"/>
                <a:cs typeface="Garamond"/>
                <a:sym typeface="Garamond"/>
              </a:rPr>
              <a:t>The date </a:t>
            </a:r>
            <a:endParaRPr dirty="0">
              <a:solidFill>
                <a:schemeClr val="bg1"/>
              </a:solidFill>
            </a:endParaRPr>
          </a:p>
          <a:p>
            <a:pPr marL="285750" marR="0" lvl="0" indent="-285750" algn="l" rtl="0">
              <a:lnSpc>
                <a:spcPct val="80000"/>
              </a:lnSpc>
              <a:spcBef>
                <a:spcPts val="1174"/>
              </a:spcBef>
              <a:spcAft>
                <a:spcPts val="0"/>
              </a:spcAft>
              <a:buClr>
                <a:schemeClr val="accent1"/>
              </a:buClr>
              <a:buSzPts val="3301"/>
              <a:buFont typeface="Arial"/>
              <a:buChar char="•"/>
            </a:pPr>
            <a:r>
              <a:rPr lang="en" sz="2800" b="0" i="0" u="none" strike="noStrike" cap="none" dirty="0">
                <a:solidFill>
                  <a:schemeClr val="bg1"/>
                </a:solidFill>
                <a:latin typeface="Garamond"/>
                <a:ea typeface="Garamond"/>
                <a:cs typeface="Garamond"/>
                <a:sym typeface="Garamond"/>
              </a:rPr>
              <a:t>The person's name </a:t>
            </a:r>
            <a:endParaRPr dirty="0">
              <a:solidFill>
                <a:schemeClr val="bg1"/>
              </a:solidFill>
            </a:endParaRPr>
          </a:p>
          <a:p>
            <a:pPr marL="285750" marR="0" lvl="0" indent="-285750" algn="l" rtl="0">
              <a:lnSpc>
                <a:spcPct val="80000"/>
              </a:lnSpc>
              <a:spcBef>
                <a:spcPts val="1174"/>
              </a:spcBef>
              <a:spcAft>
                <a:spcPts val="0"/>
              </a:spcAft>
              <a:buClr>
                <a:schemeClr val="accent1"/>
              </a:buClr>
              <a:buSzPts val="3301"/>
              <a:buFont typeface="Arial"/>
              <a:buChar char="•"/>
            </a:pPr>
            <a:r>
              <a:rPr lang="en" sz="2800" b="0" i="0" u="none" strike="noStrike" cap="none" dirty="0">
                <a:solidFill>
                  <a:schemeClr val="bg1"/>
                </a:solidFill>
                <a:latin typeface="Garamond"/>
                <a:ea typeface="Garamond"/>
                <a:cs typeface="Garamond"/>
                <a:sym typeface="Garamond"/>
              </a:rPr>
              <a:t>Explain why you are thanking the person </a:t>
            </a:r>
            <a:endParaRPr dirty="0">
              <a:solidFill>
                <a:schemeClr val="bg1"/>
              </a:solidFill>
            </a:endParaRPr>
          </a:p>
          <a:p>
            <a:pPr marL="285750" marR="0" lvl="0" indent="-285750" algn="l" rtl="0">
              <a:lnSpc>
                <a:spcPct val="80000"/>
              </a:lnSpc>
              <a:spcBef>
                <a:spcPts val="1174"/>
              </a:spcBef>
              <a:spcAft>
                <a:spcPts val="0"/>
              </a:spcAft>
              <a:buClr>
                <a:schemeClr val="accent1"/>
              </a:buClr>
              <a:buSzPts val="3301"/>
              <a:buFont typeface="Arial"/>
              <a:buChar char="•"/>
            </a:pPr>
            <a:r>
              <a:rPr lang="en-US" sz="2800" b="0" i="0" u="none" strike="noStrike" cap="none" dirty="0">
                <a:solidFill>
                  <a:schemeClr val="bg1"/>
                </a:solidFill>
                <a:latin typeface="Garamond"/>
                <a:ea typeface="Garamond"/>
                <a:cs typeface="Garamond"/>
                <a:sym typeface="Garamond"/>
              </a:rPr>
              <a:t>S</a:t>
            </a:r>
            <a:r>
              <a:rPr lang="en" sz="2800" b="0" i="0" u="none" strike="noStrike" cap="none" dirty="0">
                <a:solidFill>
                  <a:schemeClr val="bg1"/>
                </a:solidFill>
                <a:latin typeface="Garamond"/>
                <a:ea typeface="Garamond"/>
                <a:cs typeface="Garamond"/>
                <a:sym typeface="Garamond"/>
              </a:rPr>
              <a:t>ay something nice about the gift, invitation, or help you received, and how it impacted you. </a:t>
            </a:r>
            <a:endParaRPr dirty="0">
              <a:solidFill>
                <a:schemeClr val="bg1"/>
              </a:solidFill>
            </a:endParaRPr>
          </a:p>
          <a:p>
            <a:pPr marL="285750" marR="0" lvl="0" indent="-285750" algn="l" rtl="0">
              <a:lnSpc>
                <a:spcPct val="80000"/>
              </a:lnSpc>
              <a:spcBef>
                <a:spcPts val="1174"/>
              </a:spcBef>
              <a:spcAft>
                <a:spcPts val="0"/>
              </a:spcAft>
              <a:buClr>
                <a:schemeClr val="accent1"/>
              </a:buClr>
              <a:buSzPts val="3301"/>
              <a:buFont typeface="Arial"/>
              <a:buChar char="•"/>
            </a:pPr>
            <a:r>
              <a:rPr lang="en" sz="2800" b="0" i="0" u="none" strike="noStrike" cap="none" dirty="0">
                <a:solidFill>
                  <a:schemeClr val="bg1"/>
                </a:solidFill>
                <a:latin typeface="Garamond"/>
                <a:ea typeface="Garamond"/>
                <a:cs typeface="Garamond"/>
                <a:sym typeface="Garamond"/>
              </a:rPr>
              <a:t>Your signature (which must be legible) </a:t>
            </a:r>
            <a:endParaRPr dirty="0">
              <a:solidFill>
                <a:schemeClr val="bg1"/>
              </a:solidFill>
            </a:endParaRPr>
          </a:p>
          <a:p>
            <a:pPr marL="285750" marR="0" lvl="0" indent="-285750" algn="l" rtl="0">
              <a:lnSpc>
                <a:spcPct val="80000"/>
              </a:lnSpc>
              <a:spcBef>
                <a:spcPts val="936"/>
              </a:spcBef>
              <a:spcAft>
                <a:spcPts val="0"/>
              </a:spcAft>
              <a:buClr>
                <a:schemeClr val="accent1"/>
              </a:buClr>
              <a:buSzPts val="1932"/>
              <a:buFont typeface="Arial"/>
              <a:buNone/>
            </a:pPr>
            <a:endParaRPr sz="1600" b="0" i="0" u="none" strike="noStrike" cap="none" dirty="0">
              <a:solidFill>
                <a:schemeClr val="bg1"/>
              </a:solidFill>
              <a:latin typeface="Garamond"/>
              <a:ea typeface="Garamond"/>
              <a:cs typeface="Garamond"/>
              <a:sym typeface="Garamond"/>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gradFill>
          <a:gsLst>
            <a:gs pos="0">
              <a:schemeClr val="tx2">
                <a:lumMod val="10000"/>
              </a:schemeClr>
            </a:gs>
            <a:gs pos="36000">
              <a:srgbClr val="E6882A"/>
            </a:gs>
            <a:gs pos="100000">
              <a:schemeClr val="tx2">
                <a:lumMod val="10000"/>
              </a:schemeClr>
            </a:gs>
            <a:gs pos="100000">
              <a:srgbClr val="E6882A"/>
            </a:gs>
          </a:gsLst>
          <a:lin ang="5400000" scaled="1"/>
        </a:gradFill>
        <a:effectLst/>
      </p:bgPr>
    </p:bg>
    <p:spTree>
      <p:nvGrpSpPr>
        <p:cNvPr id="1" name="Shape 171"/>
        <p:cNvGrpSpPr/>
        <p:nvPr/>
      </p:nvGrpSpPr>
      <p:grpSpPr>
        <a:xfrm>
          <a:off x="0" y="0"/>
          <a:ext cx="0" cy="0"/>
          <a:chOff x="0" y="0"/>
          <a:chExt cx="0" cy="0"/>
        </a:xfrm>
      </p:grpSpPr>
      <p:sp>
        <p:nvSpPr>
          <p:cNvPr id="172" name="Shape 172"/>
          <p:cNvSpPr txBox="1">
            <a:spLocks noGrp="1"/>
          </p:cNvSpPr>
          <p:nvPr>
            <p:ph idx="1"/>
          </p:nvPr>
        </p:nvSpPr>
        <p:spPr>
          <a:xfrm>
            <a:off x="1153715" y="1450912"/>
            <a:ext cx="6798600" cy="2475900"/>
          </a:xfrm>
          <a:prstGeom prst="rect">
            <a:avLst/>
          </a:prstGeom>
          <a:noFill/>
          <a:ln>
            <a:noFill/>
          </a:ln>
        </p:spPr>
        <p:txBody>
          <a:bodyPr spcFirstLastPara="1" wrap="square" lIns="91425" tIns="45700" rIns="91425" bIns="45700" anchor="t" anchorCtr="0">
            <a:noAutofit/>
          </a:bodyPr>
          <a:lstStyle/>
          <a:p>
            <a:pPr marL="285750" marR="0" lvl="0" indent="-285750" algn="r" rtl="0">
              <a:lnSpc>
                <a:spcPct val="80000"/>
              </a:lnSpc>
              <a:spcBef>
                <a:spcPts val="0"/>
              </a:spcBef>
              <a:spcAft>
                <a:spcPts val="0"/>
              </a:spcAft>
              <a:buClr>
                <a:schemeClr val="accent1"/>
              </a:buClr>
              <a:buSzPts val="3519"/>
              <a:buFont typeface="Arial"/>
              <a:buNone/>
            </a:pPr>
            <a:r>
              <a:rPr lang="en" sz="3060" b="0" i="1" u="none" strike="noStrike" cap="none" dirty="0">
                <a:solidFill>
                  <a:schemeClr val="bg1"/>
                </a:solidFill>
                <a:latin typeface="Garamond"/>
                <a:ea typeface="Garamond"/>
                <a:cs typeface="Garamond"/>
                <a:sym typeface="Garamond"/>
              </a:rPr>
              <a:t>December 3, 2017 </a:t>
            </a:r>
            <a:endParaRPr sz="3060" b="0" i="1" u="none" strike="noStrike" cap="none" dirty="0">
              <a:solidFill>
                <a:schemeClr val="bg1"/>
              </a:solidFill>
              <a:latin typeface="Garamond"/>
              <a:ea typeface="Garamond"/>
              <a:cs typeface="Garamond"/>
              <a:sym typeface="Garamond"/>
            </a:endParaRPr>
          </a:p>
          <a:p>
            <a:pPr marL="285750" marR="0" lvl="0" indent="-285750" algn="l" rtl="0">
              <a:lnSpc>
                <a:spcPct val="80000"/>
              </a:lnSpc>
              <a:spcBef>
                <a:spcPts val="1212"/>
              </a:spcBef>
              <a:spcAft>
                <a:spcPts val="0"/>
              </a:spcAft>
              <a:buClr>
                <a:schemeClr val="accent1"/>
              </a:buClr>
              <a:buSzPts val="3519"/>
              <a:buFont typeface="Arial"/>
              <a:buNone/>
            </a:pPr>
            <a:r>
              <a:rPr lang="en" sz="3060" b="0" i="1" u="none" strike="noStrike" cap="none" dirty="0">
                <a:solidFill>
                  <a:schemeClr val="bg1"/>
                </a:solidFill>
                <a:sym typeface="Garamond"/>
              </a:rPr>
              <a:t>   Dear Sebastian: </a:t>
            </a:r>
            <a:endParaRPr dirty="0">
              <a:solidFill>
                <a:schemeClr val="bg1"/>
              </a:solidFill>
            </a:endParaRPr>
          </a:p>
          <a:p>
            <a:pPr marL="285750" marR="0" lvl="0" indent="-285750" algn="l" rtl="0">
              <a:lnSpc>
                <a:spcPct val="80000"/>
              </a:lnSpc>
              <a:spcBef>
                <a:spcPts val="1212"/>
              </a:spcBef>
              <a:spcAft>
                <a:spcPts val="0"/>
              </a:spcAft>
              <a:buClr>
                <a:schemeClr val="accent1"/>
              </a:buClr>
              <a:buSzPts val="3519"/>
              <a:buFont typeface="Arial"/>
              <a:buNone/>
            </a:pPr>
            <a:r>
              <a:rPr lang="en" sz="3060" b="0" i="1" u="none" strike="noStrike" cap="none" dirty="0">
                <a:solidFill>
                  <a:schemeClr val="bg1"/>
                </a:solidFill>
                <a:sym typeface="Garamond"/>
              </a:rPr>
              <a:t>	Thank you for the birthday gift. The vintage record is a great addition to my vinyl collection, and I appreciate that you remembered me on my birthday. </a:t>
            </a:r>
            <a:endParaRPr dirty="0">
              <a:solidFill>
                <a:schemeClr val="bg1"/>
              </a:solidFill>
            </a:endParaRPr>
          </a:p>
          <a:p>
            <a:pPr marL="285750" marR="0" lvl="0" indent="-285750" algn="ctr" rtl="0">
              <a:lnSpc>
                <a:spcPct val="80000"/>
              </a:lnSpc>
              <a:spcBef>
                <a:spcPts val="1212"/>
              </a:spcBef>
              <a:spcAft>
                <a:spcPts val="0"/>
              </a:spcAft>
              <a:buClr>
                <a:schemeClr val="accent1"/>
              </a:buClr>
              <a:buSzPts val="3519"/>
              <a:buFont typeface="Arial"/>
              <a:buNone/>
            </a:pPr>
            <a:r>
              <a:rPr lang="en" sz="3060" b="0" i="1" u="none" strike="noStrike" cap="none" dirty="0">
                <a:solidFill>
                  <a:schemeClr val="bg1"/>
                </a:solidFill>
                <a:sym typeface="Garamond"/>
              </a:rPr>
              <a:t>				Alice </a:t>
            </a:r>
            <a:endParaRPr dirty="0">
              <a:solidFill>
                <a:schemeClr val="bg1"/>
              </a:solidFill>
            </a:endParaRPr>
          </a:p>
        </p:txBody>
      </p:sp>
      <p:sp>
        <p:nvSpPr>
          <p:cNvPr id="173" name="Shape 173"/>
          <p:cNvSpPr txBox="1"/>
          <p:nvPr/>
        </p:nvSpPr>
        <p:spPr>
          <a:xfrm>
            <a:off x="1306010" y="452860"/>
            <a:ext cx="5105400" cy="857400"/>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None/>
            </a:pPr>
            <a:r>
              <a:rPr lang="en" sz="4000" b="1" dirty="0">
                <a:solidFill>
                  <a:schemeClr val="bg1"/>
                </a:solidFill>
                <a:latin typeface="Garamond"/>
                <a:ea typeface="Garamond"/>
                <a:cs typeface="Garamond"/>
                <a:sym typeface="Garamond"/>
              </a:rPr>
              <a:t>Here’s an Example:</a:t>
            </a:r>
            <a:endParaRPr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73"/>
                                        </p:tgtEl>
                                        <p:attrNameLst>
                                          <p:attrName>style.visibility</p:attrName>
                                        </p:attrNameLst>
                                      </p:cBhvr>
                                      <p:to>
                                        <p:strVal val="visible"/>
                                      </p:to>
                                    </p:set>
                                    <p:animEffect transition="in" filter="fade">
                                      <p:cBhvr>
                                        <p:cTn id="7" dur="3000"/>
                                        <p:tgtEl>
                                          <p:spTgt spid="1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gradFill>
          <a:gsLst>
            <a:gs pos="0">
              <a:schemeClr val="tx2">
                <a:lumMod val="10000"/>
              </a:schemeClr>
            </a:gs>
            <a:gs pos="36000">
              <a:srgbClr val="E6882A"/>
            </a:gs>
            <a:gs pos="100000">
              <a:schemeClr val="tx2">
                <a:lumMod val="10000"/>
              </a:schemeClr>
            </a:gs>
            <a:gs pos="100000">
              <a:srgbClr val="E6882A"/>
            </a:gs>
          </a:gsLst>
          <a:lin ang="5400000" scaled="1"/>
        </a:gradFill>
        <a:effectLst/>
      </p:bgPr>
    </p:bg>
    <p:spTree>
      <p:nvGrpSpPr>
        <p:cNvPr id="1" name="Shape 177"/>
        <p:cNvGrpSpPr/>
        <p:nvPr/>
      </p:nvGrpSpPr>
      <p:grpSpPr>
        <a:xfrm>
          <a:off x="0" y="0"/>
          <a:ext cx="0" cy="0"/>
          <a:chOff x="0" y="0"/>
          <a:chExt cx="0" cy="0"/>
        </a:xfrm>
      </p:grpSpPr>
      <p:sp>
        <p:nvSpPr>
          <p:cNvPr id="178" name="Shape 178"/>
          <p:cNvSpPr txBox="1">
            <a:spLocks noGrp="1"/>
          </p:cNvSpPr>
          <p:nvPr>
            <p:ph type="body" idx="4294967295"/>
          </p:nvPr>
        </p:nvSpPr>
        <p:spPr>
          <a:xfrm>
            <a:off x="1088020" y="1164683"/>
            <a:ext cx="6797675" cy="2286000"/>
          </a:xfrm>
          <a:prstGeom prst="rect">
            <a:avLst/>
          </a:prstGeom>
          <a:noFill/>
          <a:ln>
            <a:noFill/>
          </a:ln>
        </p:spPr>
        <p:txBody>
          <a:bodyPr spcFirstLastPara="1" wrap="square" lIns="91425" tIns="45700" rIns="91425" bIns="45700" anchor="t" anchorCtr="0">
            <a:noAutofit/>
          </a:bodyPr>
          <a:lstStyle/>
          <a:p>
            <a:pPr marL="285750" marR="0" lvl="0" indent="-285750" algn="ctr" rtl="0">
              <a:lnSpc>
                <a:spcPct val="80000"/>
              </a:lnSpc>
              <a:spcBef>
                <a:spcPts val="0"/>
              </a:spcBef>
              <a:spcAft>
                <a:spcPts val="0"/>
              </a:spcAft>
              <a:buClr>
                <a:schemeClr val="accent1"/>
              </a:buClr>
              <a:buSzPts val="4278"/>
              <a:buFont typeface="Arial"/>
              <a:buNone/>
            </a:pPr>
            <a:r>
              <a:rPr lang="en" sz="3720" b="0" i="0" u="none" strike="noStrike" cap="none" dirty="0">
                <a:solidFill>
                  <a:schemeClr val="bg1"/>
                </a:solidFill>
                <a:latin typeface="Garamond"/>
                <a:ea typeface="Garamond"/>
                <a:cs typeface="Garamond"/>
                <a:sym typeface="Garamond"/>
              </a:rPr>
              <a:t>  Notice that Alice did not say, "I would like to thank you..." She said "Thank you..." </a:t>
            </a:r>
            <a:r>
              <a:rPr lang="en" sz="3720" b="1" i="0" u="none" strike="noStrike" cap="none" dirty="0">
                <a:solidFill>
                  <a:schemeClr val="bg1"/>
                </a:solidFill>
                <a:latin typeface="Garamond"/>
                <a:ea typeface="Garamond"/>
                <a:cs typeface="Garamond"/>
                <a:sym typeface="Garamond"/>
              </a:rPr>
              <a:t>When you write, do not tell the person what you would like to do — just do it.</a:t>
            </a:r>
            <a:r>
              <a:rPr lang="en" sz="1860" b="1" i="0" u="none" strike="noStrike" cap="none" dirty="0">
                <a:solidFill>
                  <a:schemeClr val="bg1"/>
                </a:solidFill>
                <a:latin typeface="Garamond"/>
                <a:ea typeface="Garamond"/>
                <a:cs typeface="Garamond"/>
                <a:sym typeface="Garamond"/>
              </a:rPr>
              <a:t> </a:t>
            </a:r>
            <a:endParaRPr dirty="0">
              <a:solidFill>
                <a:schemeClr val="bg1"/>
              </a:solidFill>
            </a:endParaRPr>
          </a:p>
          <a:p>
            <a:pPr marL="285750" marR="0" lvl="0" indent="-149923" algn="ctr" rtl="0">
              <a:lnSpc>
                <a:spcPct val="80000"/>
              </a:lnSpc>
              <a:spcBef>
                <a:spcPts val="972"/>
              </a:spcBef>
              <a:spcAft>
                <a:spcPts val="0"/>
              </a:spcAft>
              <a:buClr>
                <a:schemeClr val="accent1"/>
              </a:buClr>
              <a:buSzPts val="2139"/>
              <a:buFont typeface="Arial"/>
              <a:buNone/>
            </a:pPr>
            <a:endParaRPr sz="1860" b="0" i="0" u="none" strike="noStrike" cap="none" dirty="0">
              <a:solidFill>
                <a:schemeClr val="bg1"/>
              </a:solidFill>
              <a:latin typeface="Garamond"/>
              <a:ea typeface="Garamond"/>
              <a:cs typeface="Garamond"/>
              <a:sym typeface="Garamond"/>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tx2">
                <a:lumMod val="10000"/>
              </a:schemeClr>
            </a:gs>
            <a:gs pos="36000">
              <a:srgbClr val="E6882A"/>
            </a:gs>
            <a:gs pos="100000">
              <a:schemeClr val="tx2">
                <a:lumMod val="10000"/>
              </a:schemeClr>
            </a:gs>
            <a:gs pos="100000">
              <a:srgbClr val="E6882A"/>
            </a:gs>
          </a:gsLst>
          <a:lin ang="5400000" scaled="1"/>
        </a:gradFill>
        <a:effectLst/>
      </p:bgPr>
    </p:bg>
    <p:spTree>
      <p:nvGrpSpPr>
        <p:cNvPr id="1" name="Shape 84"/>
        <p:cNvGrpSpPr/>
        <p:nvPr/>
      </p:nvGrpSpPr>
      <p:grpSpPr>
        <a:xfrm>
          <a:off x="0" y="0"/>
          <a:ext cx="0" cy="0"/>
          <a:chOff x="0" y="0"/>
          <a:chExt cx="0" cy="0"/>
        </a:xfrm>
      </p:grpSpPr>
      <p:sp>
        <p:nvSpPr>
          <p:cNvPr id="85" name="Shape 85"/>
          <p:cNvSpPr txBox="1">
            <a:spLocks noGrp="1"/>
          </p:cNvSpPr>
          <p:nvPr>
            <p:ph type="title"/>
          </p:nvPr>
        </p:nvSpPr>
        <p:spPr>
          <a:xfrm>
            <a:off x="1176864" y="845278"/>
            <a:ext cx="6798600" cy="9780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rgbClr val="262626"/>
              </a:buClr>
              <a:buSzPts val="4000"/>
              <a:buFont typeface="Garamond"/>
              <a:buNone/>
            </a:pPr>
            <a:r>
              <a:rPr lang="en" sz="4000" b="1" i="0" u="none" strike="noStrike" cap="none" dirty="0">
                <a:solidFill>
                  <a:schemeClr val="bg1"/>
                </a:solidFill>
                <a:latin typeface="Garamond"/>
                <a:ea typeface="Garamond"/>
                <a:cs typeface="Garamond"/>
                <a:sym typeface="Garamond"/>
              </a:rPr>
              <a:t>There is a secret to success:</a:t>
            </a:r>
            <a:endParaRPr sz="4000" b="1" i="0" u="none" strike="noStrike" cap="none" dirty="0">
              <a:solidFill>
                <a:schemeClr val="bg1"/>
              </a:solidFill>
              <a:latin typeface="Garamond"/>
              <a:ea typeface="Garamond"/>
              <a:cs typeface="Garamond"/>
              <a:sym typeface="Garamond"/>
            </a:endParaRPr>
          </a:p>
        </p:txBody>
      </p:sp>
      <p:sp>
        <p:nvSpPr>
          <p:cNvPr id="86" name="Shape 86"/>
          <p:cNvSpPr txBox="1">
            <a:spLocks noGrp="1"/>
          </p:cNvSpPr>
          <p:nvPr>
            <p:ph idx="1"/>
          </p:nvPr>
        </p:nvSpPr>
        <p:spPr>
          <a:xfrm>
            <a:off x="1066800" y="1828800"/>
            <a:ext cx="7162800" cy="2400300"/>
          </a:xfrm>
          <a:prstGeom prst="rect">
            <a:avLst/>
          </a:prstGeom>
          <a:noFill/>
          <a:ln>
            <a:noFill/>
          </a:ln>
        </p:spPr>
        <p:txBody>
          <a:bodyPr spcFirstLastPara="1" wrap="square" lIns="91425" tIns="45700" rIns="91425" bIns="45700" anchor="t" anchorCtr="0">
            <a:noAutofit/>
          </a:bodyPr>
          <a:lstStyle/>
          <a:p>
            <a:pPr marL="285750" marR="0" lvl="0" indent="-285750" algn="ctr" rtl="0">
              <a:lnSpc>
                <a:spcPct val="90000"/>
              </a:lnSpc>
              <a:spcBef>
                <a:spcPts val="0"/>
              </a:spcBef>
              <a:spcAft>
                <a:spcPts val="0"/>
              </a:spcAft>
              <a:buClr>
                <a:schemeClr val="accent1"/>
              </a:buClr>
              <a:buSzPts val="5106"/>
              <a:buFont typeface="Arial"/>
              <a:buNone/>
            </a:pPr>
            <a:r>
              <a:rPr lang="en" sz="4440" b="0" i="0" u="none" strike="noStrike" cap="none" dirty="0">
                <a:solidFill>
                  <a:schemeClr val="bg1"/>
                </a:solidFill>
                <a:latin typeface="Garamond"/>
                <a:ea typeface="Garamond"/>
                <a:cs typeface="Garamond"/>
                <a:sym typeface="Garamond"/>
              </a:rPr>
              <a:t>    </a:t>
            </a:r>
            <a:r>
              <a:rPr lang="en" sz="3330" b="0" i="0" u="none" strike="noStrike" cap="none" dirty="0">
                <a:solidFill>
                  <a:schemeClr val="bg1"/>
                </a:solidFill>
                <a:latin typeface="Garamond"/>
                <a:ea typeface="Garamond"/>
                <a:cs typeface="Garamond"/>
                <a:sym typeface="Garamond"/>
              </a:rPr>
              <a:t>It’s a secret so powerful that you can use it to open doors that might otherwise be closed, and to influence people to help you time and again. In fact, this secret has a lot to do with </a:t>
            </a:r>
            <a:r>
              <a:rPr lang="en" sz="3330" b="0" i="1" u="sng" strike="noStrike" cap="none" dirty="0">
                <a:solidFill>
                  <a:schemeClr val="bg1"/>
                </a:solidFill>
                <a:latin typeface="Garamond"/>
                <a:ea typeface="Garamond"/>
                <a:cs typeface="Garamond"/>
                <a:sym typeface="Garamond"/>
              </a:rPr>
              <a:t>SUCCESS</a:t>
            </a:r>
            <a:r>
              <a:rPr lang="en" sz="3330" b="0" i="0" u="none" strike="noStrike" cap="none" dirty="0">
                <a:solidFill>
                  <a:schemeClr val="bg1"/>
                </a:solidFill>
                <a:latin typeface="Garamond"/>
                <a:ea typeface="Garamond"/>
                <a:cs typeface="Garamond"/>
                <a:sym typeface="Garamond"/>
              </a:rPr>
              <a:t>.</a:t>
            </a:r>
            <a:endParaRPr sz="3330" b="0" i="0" u="none" strike="noStrike" cap="none" dirty="0">
              <a:solidFill>
                <a:schemeClr val="bg1"/>
              </a:solidFill>
              <a:latin typeface="Garamond"/>
              <a:ea typeface="Garamond"/>
              <a:cs typeface="Garamond"/>
              <a:sym typeface="Garamond"/>
            </a:endParaRPr>
          </a:p>
        </p:txBody>
      </p:sp>
      <p:pic>
        <p:nvPicPr>
          <p:cNvPr id="87" name="Shape 87"/>
          <p:cNvPicPr preferRelativeResize="0"/>
          <p:nvPr/>
        </p:nvPicPr>
        <p:blipFill rotWithShape="1">
          <a:blip r:embed="rId3">
            <a:alphaModFix/>
          </a:blip>
          <a:srcRect/>
          <a:stretch/>
        </p:blipFill>
        <p:spPr>
          <a:xfrm>
            <a:off x="-457200" y="571500"/>
            <a:ext cx="209550" cy="157163"/>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1000"/>
                                  </p:stCondLst>
                                  <p:childTnLst>
                                    <p:set>
                                      <p:cBhvr>
                                        <p:cTn id="6" dur="1" fill="hold">
                                          <p:stCondLst>
                                            <p:cond delay="0"/>
                                          </p:stCondLst>
                                        </p:cTn>
                                        <p:tgtEl>
                                          <p:spTgt spid="85"/>
                                        </p:tgtEl>
                                        <p:attrNameLst>
                                          <p:attrName>style.visibility</p:attrName>
                                        </p:attrNameLst>
                                      </p:cBhvr>
                                      <p:to>
                                        <p:strVal val="visible"/>
                                      </p:to>
                                    </p:set>
                                    <p:animEffect transition="in" filter="fade">
                                      <p:cBhvr>
                                        <p:cTn id="7" dur="3000"/>
                                        <p:tgtEl>
                                          <p:spTgt spid="85"/>
                                        </p:tgtEl>
                                      </p:cBhvr>
                                    </p:animEffect>
                                  </p:childTnLst>
                                </p:cTn>
                              </p:par>
                              <p:par>
                                <p:cTn id="8" presetID="10" presetClass="entr" presetSubtype="0" fill="hold" nodeType="withEffect">
                                  <p:stCondLst>
                                    <p:cond delay="2000"/>
                                  </p:stCondLst>
                                  <p:childTnLst>
                                    <p:set>
                                      <p:cBhvr>
                                        <p:cTn id="9" dur="1" fill="hold">
                                          <p:stCondLst>
                                            <p:cond delay="0"/>
                                          </p:stCondLst>
                                        </p:cTn>
                                        <p:tgtEl>
                                          <p:spTgt spid="86">
                                            <p:txEl>
                                              <p:pRg st="0" end="0"/>
                                            </p:txEl>
                                          </p:spTgt>
                                        </p:tgtEl>
                                        <p:attrNameLst>
                                          <p:attrName>style.visibility</p:attrName>
                                        </p:attrNameLst>
                                      </p:cBhvr>
                                      <p:to>
                                        <p:strVal val="visible"/>
                                      </p:to>
                                    </p:set>
                                    <p:animEffect transition="in" filter="fade">
                                      <p:cBhvr>
                                        <p:cTn id="10" dur="3000"/>
                                        <p:tgtEl>
                                          <p:spTgt spid="8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gradFill>
          <a:gsLst>
            <a:gs pos="0">
              <a:schemeClr val="tx2">
                <a:lumMod val="10000"/>
              </a:schemeClr>
            </a:gs>
            <a:gs pos="36000">
              <a:srgbClr val="E6882A"/>
            </a:gs>
            <a:gs pos="100000">
              <a:schemeClr val="tx2">
                <a:lumMod val="10000"/>
              </a:schemeClr>
            </a:gs>
            <a:gs pos="100000">
              <a:srgbClr val="E6882A"/>
            </a:gs>
          </a:gsLst>
          <a:lin ang="5400000" scaled="1"/>
        </a:gradFill>
        <a:effectLst/>
      </p:bgPr>
    </p:bg>
    <p:spTree>
      <p:nvGrpSpPr>
        <p:cNvPr id="1" name="Shape 182"/>
        <p:cNvGrpSpPr/>
        <p:nvPr/>
      </p:nvGrpSpPr>
      <p:grpSpPr>
        <a:xfrm>
          <a:off x="0" y="0"/>
          <a:ext cx="0" cy="0"/>
          <a:chOff x="0" y="0"/>
          <a:chExt cx="0" cy="0"/>
        </a:xfrm>
      </p:grpSpPr>
      <p:sp>
        <p:nvSpPr>
          <p:cNvPr id="183" name="Shape 183"/>
          <p:cNvSpPr txBox="1">
            <a:spLocks noGrp="1"/>
          </p:cNvSpPr>
          <p:nvPr>
            <p:ph type="body" idx="4294967295"/>
          </p:nvPr>
        </p:nvSpPr>
        <p:spPr>
          <a:xfrm>
            <a:off x="1620455" y="1302876"/>
            <a:ext cx="6570663" cy="2114550"/>
          </a:xfrm>
          <a:prstGeom prst="rect">
            <a:avLst/>
          </a:prstGeom>
          <a:noFill/>
          <a:ln>
            <a:noFill/>
          </a:ln>
        </p:spPr>
        <p:txBody>
          <a:bodyPr spcFirstLastPara="1" wrap="square" lIns="91425" tIns="45700" rIns="91425" bIns="45700" anchor="t" anchorCtr="0">
            <a:noAutofit/>
          </a:bodyPr>
          <a:lstStyle/>
          <a:p>
            <a:pPr marL="285750" marR="0" lvl="0" indent="-285750" algn="ctr" rtl="0">
              <a:spcBef>
                <a:spcPts val="0"/>
              </a:spcBef>
              <a:spcAft>
                <a:spcPts val="0"/>
              </a:spcAft>
              <a:buClr>
                <a:schemeClr val="accent1"/>
              </a:buClr>
              <a:buSzPts val="4370"/>
              <a:buFont typeface="Arial"/>
              <a:buNone/>
            </a:pPr>
            <a:r>
              <a:rPr lang="en" sz="3800" b="0" i="0" u="none" strike="noStrike" cap="none" dirty="0">
                <a:solidFill>
                  <a:schemeClr val="bg1"/>
                </a:solidFill>
                <a:latin typeface="Garamond"/>
                <a:ea typeface="Garamond"/>
                <a:cs typeface="Garamond"/>
                <a:sym typeface="Garamond"/>
              </a:rPr>
              <a:t>  Of course, you can write a longer note. Nothing restricts you to two sentences. However, two sentences is the minimum.</a:t>
            </a:r>
            <a:endParaRPr dirty="0">
              <a:solidFill>
                <a:schemeClr val="bg1"/>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gradFill>
          <a:gsLst>
            <a:gs pos="0">
              <a:schemeClr val="tx2">
                <a:lumMod val="10000"/>
              </a:schemeClr>
            </a:gs>
            <a:gs pos="36000">
              <a:srgbClr val="E6882A"/>
            </a:gs>
            <a:gs pos="100000">
              <a:schemeClr val="tx2">
                <a:lumMod val="10000"/>
              </a:schemeClr>
            </a:gs>
            <a:gs pos="100000">
              <a:srgbClr val="E6882A"/>
            </a:gs>
          </a:gsLst>
          <a:lin ang="5400000" scaled="1"/>
        </a:gradFill>
        <a:effectLst/>
      </p:bgPr>
    </p:bg>
    <p:spTree>
      <p:nvGrpSpPr>
        <p:cNvPr id="1" name="Shape 187"/>
        <p:cNvGrpSpPr/>
        <p:nvPr/>
      </p:nvGrpSpPr>
      <p:grpSpPr>
        <a:xfrm>
          <a:off x="0" y="0"/>
          <a:ext cx="0" cy="0"/>
          <a:chOff x="0" y="0"/>
          <a:chExt cx="0" cy="0"/>
        </a:xfrm>
      </p:grpSpPr>
      <p:sp>
        <p:nvSpPr>
          <p:cNvPr id="188" name="Shape 188"/>
          <p:cNvSpPr txBox="1">
            <a:spLocks noGrp="1"/>
          </p:cNvSpPr>
          <p:nvPr>
            <p:ph type="title"/>
          </p:nvPr>
        </p:nvSpPr>
        <p:spPr>
          <a:xfrm>
            <a:off x="592593" y="1085850"/>
            <a:ext cx="7848600" cy="5370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rgbClr val="602636"/>
              </a:buClr>
              <a:buSzPts val="3959"/>
              <a:buFont typeface="Garamond"/>
              <a:buNone/>
            </a:pPr>
            <a:r>
              <a:rPr lang="en" sz="3959" b="1" i="0" u="none" strike="noStrike" cap="none" dirty="0">
                <a:solidFill>
                  <a:schemeClr val="bg1"/>
                </a:solidFill>
                <a:latin typeface="Garamond"/>
                <a:ea typeface="Garamond"/>
                <a:cs typeface="Garamond"/>
                <a:sym typeface="Garamond"/>
              </a:rPr>
              <a:t>Here’s another Example:</a:t>
            </a:r>
            <a:endParaRPr sz="3600" b="1" i="0" u="none" strike="noStrike" cap="none" dirty="0">
              <a:solidFill>
                <a:schemeClr val="bg1"/>
              </a:solidFill>
              <a:latin typeface="Garamond"/>
              <a:ea typeface="Garamond"/>
              <a:cs typeface="Garamond"/>
              <a:sym typeface="Garamond"/>
            </a:endParaRPr>
          </a:p>
        </p:txBody>
      </p:sp>
      <p:sp>
        <p:nvSpPr>
          <p:cNvPr id="189" name="Shape 189"/>
          <p:cNvSpPr txBox="1">
            <a:spLocks noGrp="1"/>
          </p:cNvSpPr>
          <p:nvPr>
            <p:ph idx="1"/>
          </p:nvPr>
        </p:nvSpPr>
        <p:spPr>
          <a:xfrm>
            <a:off x="1044237" y="1793353"/>
            <a:ext cx="6945300" cy="2469300"/>
          </a:xfrm>
          <a:prstGeom prst="rect">
            <a:avLst/>
          </a:prstGeom>
          <a:noFill/>
          <a:ln>
            <a:noFill/>
          </a:ln>
        </p:spPr>
        <p:txBody>
          <a:bodyPr spcFirstLastPara="1" wrap="square" lIns="91425" tIns="45700" rIns="91425" bIns="45700" anchor="t" anchorCtr="0">
            <a:noAutofit/>
          </a:bodyPr>
          <a:lstStyle/>
          <a:p>
            <a:pPr marL="285750" marR="0" lvl="0" indent="-285750" algn="r" rtl="0">
              <a:lnSpc>
                <a:spcPct val="80000"/>
              </a:lnSpc>
              <a:spcBef>
                <a:spcPts val="0"/>
              </a:spcBef>
              <a:spcAft>
                <a:spcPts val="0"/>
              </a:spcAft>
              <a:buClr>
                <a:schemeClr val="accent1"/>
              </a:buClr>
              <a:buSzPts val="2898"/>
              <a:buFont typeface="Arial"/>
              <a:buNone/>
            </a:pPr>
            <a:r>
              <a:rPr lang="en" sz="2520" b="0" i="0" u="none" strike="noStrike" cap="none" dirty="0">
                <a:solidFill>
                  <a:schemeClr val="bg1"/>
                </a:solidFill>
                <a:latin typeface="Garamond"/>
                <a:ea typeface="Garamond"/>
                <a:cs typeface="Garamond"/>
                <a:sym typeface="Garamond"/>
              </a:rPr>
              <a:t>December 21, 2014 </a:t>
            </a:r>
            <a:endParaRPr dirty="0">
              <a:solidFill>
                <a:schemeClr val="bg1"/>
              </a:solidFill>
            </a:endParaRPr>
          </a:p>
          <a:p>
            <a:pPr marL="285750" marR="0" lvl="0" indent="-285750" algn="l" rtl="0">
              <a:lnSpc>
                <a:spcPct val="80000"/>
              </a:lnSpc>
              <a:spcBef>
                <a:spcPts val="1104"/>
              </a:spcBef>
              <a:spcAft>
                <a:spcPts val="0"/>
              </a:spcAft>
              <a:buClr>
                <a:schemeClr val="accent1"/>
              </a:buClr>
              <a:buSzPts val="2898"/>
              <a:buFont typeface="Arial"/>
              <a:buNone/>
            </a:pPr>
            <a:r>
              <a:rPr lang="en" sz="2520" b="0" i="0" u="none" strike="noStrike" cap="none" dirty="0">
                <a:solidFill>
                  <a:schemeClr val="bg1"/>
                </a:solidFill>
                <a:latin typeface="Garamond"/>
                <a:ea typeface="Garamond"/>
                <a:cs typeface="Garamond"/>
                <a:sym typeface="Garamond"/>
              </a:rPr>
              <a:t>   Dear Ms. Murphy: </a:t>
            </a:r>
            <a:endParaRPr dirty="0">
              <a:solidFill>
                <a:schemeClr val="bg1"/>
              </a:solidFill>
            </a:endParaRPr>
          </a:p>
          <a:p>
            <a:pPr marL="285750" marR="0" lvl="0" indent="-285750" algn="l" rtl="0">
              <a:lnSpc>
                <a:spcPct val="80000"/>
              </a:lnSpc>
              <a:spcBef>
                <a:spcPts val="1104"/>
              </a:spcBef>
              <a:spcAft>
                <a:spcPts val="0"/>
              </a:spcAft>
              <a:buClr>
                <a:schemeClr val="accent1"/>
              </a:buClr>
              <a:buSzPts val="2898"/>
              <a:buFont typeface="Arial"/>
              <a:buNone/>
            </a:pPr>
            <a:r>
              <a:rPr lang="en" sz="2520" b="0" i="0" u="none" strike="noStrike" cap="none" dirty="0">
                <a:solidFill>
                  <a:schemeClr val="bg1"/>
                </a:solidFill>
                <a:latin typeface="Garamond"/>
                <a:ea typeface="Garamond"/>
                <a:cs typeface="Garamond"/>
                <a:sym typeface="Garamond"/>
              </a:rPr>
              <a:t>   Thank you for writing the letter of recommendation for me. I realize you are busy, and I appreciate your spending so much time helping me with this part of my scholarship application. </a:t>
            </a:r>
            <a:endParaRPr dirty="0">
              <a:solidFill>
                <a:schemeClr val="bg1"/>
              </a:solidFill>
            </a:endParaRPr>
          </a:p>
          <a:p>
            <a:pPr marL="285750" marR="0" lvl="0" indent="-285750" algn="l" rtl="0">
              <a:lnSpc>
                <a:spcPct val="80000"/>
              </a:lnSpc>
              <a:spcBef>
                <a:spcPts val="1104"/>
              </a:spcBef>
              <a:spcAft>
                <a:spcPts val="0"/>
              </a:spcAft>
              <a:buClr>
                <a:schemeClr val="accent1"/>
              </a:buClr>
              <a:buSzPts val="2898"/>
              <a:buFont typeface="Arial"/>
              <a:buNone/>
            </a:pPr>
            <a:r>
              <a:rPr lang="en" sz="2520" b="0" i="0" u="none" strike="noStrike" cap="none" dirty="0">
                <a:solidFill>
                  <a:schemeClr val="bg1"/>
                </a:solidFill>
                <a:latin typeface="Garamond"/>
                <a:ea typeface="Garamond"/>
                <a:cs typeface="Garamond"/>
                <a:sym typeface="Garamond"/>
              </a:rPr>
              <a:t>	Barry Simmons </a:t>
            </a:r>
            <a:endParaRPr dirty="0">
              <a:solidFill>
                <a:schemeClr val="bg1"/>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gradFill>
          <a:gsLst>
            <a:gs pos="0">
              <a:schemeClr val="tx2">
                <a:lumMod val="10000"/>
              </a:schemeClr>
            </a:gs>
            <a:gs pos="36000">
              <a:srgbClr val="E6882A"/>
            </a:gs>
            <a:gs pos="100000">
              <a:schemeClr val="tx2">
                <a:lumMod val="10000"/>
              </a:schemeClr>
            </a:gs>
            <a:gs pos="100000">
              <a:srgbClr val="E6882A"/>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2073" y="177684"/>
            <a:ext cx="6798600" cy="978000"/>
          </a:xfrm>
        </p:spPr>
        <p:txBody>
          <a:bodyPr>
            <a:normAutofit/>
          </a:bodyPr>
          <a:lstStyle/>
          <a:p>
            <a:r>
              <a:rPr lang="en-US" sz="4000" b="1" dirty="0">
                <a:solidFill>
                  <a:schemeClr val="bg1"/>
                </a:solidFill>
                <a:latin typeface="Garamond" panose="02020404030301010803" pitchFamily="18" charset="0"/>
              </a:rPr>
              <a:t>One more example:</a:t>
            </a:r>
          </a:p>
        </p:txBody>
      </p:sp>
      <p:sp>
        <p:nvSpPr>
          <p:cNvPr id="3" name="Text Placeholder 2"/>
          <p:cNvSpPr>
            <a:spLocks noGrp="1"/>
          </p:cNvSpPr>
          <p:nvPr>
            <p:ph idx="1"/>
          </p:nvPr>
        </p:nvSpPr>
        <p:spPr>
          <a:xfrm>
            <a:off x="462987" y="902826"/>
            <a:ext cx="8079128" cy="3622876"/>
          </a:xfrm>
        </p:spPr>
        <p:txBody>
          <a:bodyPr>
            <a:normAutofit/>
          </a:bodyPr>
          <a:lstStyle/>
          <a:p>
            <a:pPr marL="53340" indent="0">
              <a:buNone/>
            </a:pPr>
            <a:r>
              <a:rPr lang="en-US" sz="2200" i="1" dirty="0">
                <a:solidFill>
                  <a:schemeClr val="bg1"/>
                </a:solidFill>
                <a:latin typeface="Garamond" panose="02020404030301010803" pitchFamily="18" charset="0"/>
              </a:rPr>
              <a:t>Dear Mr. Carter, </a:t>
            </a:r>
          </a:p>
          <a:p>
            <a:pPr marL="53340" indent="0">
              <a:buNone/>
            </a:pPr>
            <a:r>
              <a:rPr lang="en-US" sz="2200" i="1" dirty="0">
                <a:solidFill>
                  <a:schemeClr val="bg1"/>
                </a:solidFill>
                <a:latin typeface="Garamond" panose="02020404030301010803" pitchFamily="18" charset="0"/>
              </a:rPr>
              <a:t>	I would like to thank you for the invaluable support you provided to me during my recent career search. </a:t>
            </a:r>
          </a:p>
          <a:p>
            <a:pPr marL="53340" indent="0">
              <a:buNone/>
            </a:pPr>
            <a:r>
              <a:rPr lang="en-US" sz="2200" i="1" dirty="0">
                <a:solidFill>
                  <a:schemeClr val="bg1"/>
                </a:solidFill>
                <a:latin typeface="Garamond" panose="02020404030301010803" pitchFamily="18" charset="0"/>
              </a:rPr>
              <a:t>	When I began this search, I had very little idea how to go about it – or especially, how to network to discover new job opportunities. The information and advice you gave (and, in particular, the list of contacts you shared with me) made all the difference in helping me to focus my job search. I’m happy to report that I have just accepted a new position with Company ABC!</a:t>
            </a:r>
          </a:p>
          <a:p>
            <a:pPr marL="53340" indent="0">
              <a:buNone/>
            </a:pPr>
            <a:r>
              <a:rPr lang="en-US" sz="2200" i="1" dirty="0">
                <a:solidFill>
                  <a:schemeClr val="bg1"/>
                </a:solidFill>
                <a:latin typeface="Garamond" panose="02020404030301010803" pitchFamily="18" charset="0"/>
              </a:rPr>
              <a:t>	Again, thank you so very much. I greatly appreciate your generosity.</a:t>
            </a:r>
          </a:p>
          <a:p>
            <a:pPr marL="53340" indent="0">
              <a:buNone/>
            </a:pPr>
            <a:r>
              <a:rPr lang="en-US" sz="2200" i="1" dirty="0">
                <a:solidFill>
                  <a:schemeClr val="bg1"/>
                </a:solidFill>
                <a:latin typeface="Garamond" panose="02020404030301010803" pitchFamily="18" charset="0"/>
              </a:rPr>
              <a:t>Best regards,</a:t>
            </a:r>
          </a:p>
          <a:p>
            <a:pPr marL="53340" indent="0">
              <a:buNone/>
            </a:pPr>
            <a:endParaRPr lang="en-US" sz="1600" i="1" dirty="0">
              <a:latin typeface="Garamond" panose="02020404030301010803" pitchFamily="18" charset="0"/>
            </a:endParaRPr>
          </a:p>
        </p:txBody>
      </p:sp>
    </p:spTree>
    <p:extLst>
      <p:ext uri="{BB962C8B-B14F-4D97-AF65-F5344CB8AC3E}">
        <p14:creationId xmlns:p14="http://schemas.microsoft.com/office/powerpoint/2010/main" val="32662756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gradFill>
          <a:gsLst>
            <a:gs pos="0">
              <a:schemeClr val="tx2">
                <a:lumMod val="10000"/>
              </a:schemeClr>
            </a:gs>
            <a:gs pos="36000">
              <a:srgbClr val="E6882A"/>
            </a:gs>
            <a:gs pos="100000">
              <a:schemeClr val="tx2">
                <a:lumMod val="10000"/>
              </a:schemeClr>
            </a:gs>
            <a:gs pos="100000">
              <a:srgbClr val="E6882A"/>
            </a:gs>
          </a:gsLst>
          <a:lin ang="5400000" scaled="1"/>
        </a:gradFill>
        <a:effectLst/>
      </p:bgPr>
    </p:bg>
    <p:spTree>
      <p:nvGrpSpPr>
        <p:cNvPr id="1" name="Shape 193"/>
        <p:cNvGrpSpPr/>
        <p:nvPr/>
      </p:nvGrpSpPr>
      <p:grpSpPr>
        <a:xfrm>
          <a:off x="0" y="0"/>
          <a:ext cx="0" cy="0"/>
          <a:chOff x="0" y="0"/>
          <a:chExt cx="0" cy="0"/>
        </a:xfrm>
      </p:grpSpPr>
      <p:sp>
        <p:nvSpPr>
          <p:cNvPr id="194" name="Shape 194"/>
          <p:cNvSpPr txBox="1">
            <a:spLocks noGrp="1"/>
          </p:cNvSpPr>
          <p:nvPr>
            <p:ph type="title" idx="4294967295"/>
          </p:nvPr>
        </p:nvSpPr>
        <p:spPr>
          <a:xfrm>
            <a:off x="1713053" y="1758629"/>
            <a:ext cx="5940425" cy="85725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rgbClr val="262626"/>
              </a:buClr>
              <a:buSzPts val="4400"/>
              <a:buFont typeface="Garamond"/>
              <a:buNone/>
            </a:pPr>
            <a:br>
              <a:rPr lang="en" sz="4400" b="0" i="0" u="none" strike="noStrike" cap="none" dirty="0">
                <a:solidFill>
                  <a:schemeClr val="bg1"/>
                </a:solidFill>
                <a:latin typeface="Garamond"/>
                <a:ea typeface="Garamond"/>
                <a:cs typeface="Garamond"/>
                <a:sym typeface="Garamond"/>
              </a:rPr>
            </a:br>
            <a:br>
              <a:rPr lang="en" sz="4400" b="0" i="0" u="none" strike="noStrike" cap="none" dirty="0">
                <a:solidFill>
                  <a:schemeClr val="bg1"/>
                </a:solidFill>
                <a:latin typeface="Garamond"/>
                <a:ea typeface="Garamond"/>
                <a:cs typeface="Garamond"/>
                <a:sym typeface="Garamond"/>
              </a:rPr>
            </a:br>
            <a:br>
              <a:rPr lang="en" sz="4400" b="0" i="0" u="none" strike="noStrike" cap="none" dirty="0">
                <a:solidFill>
                  <a:schemeClr val="bg1"/>
                </a:solidFill>
                <a:latin typeface="Garamond"/>
                <a:ea typeface="Garamond"/>
                <a:cs typeface="Garamond"/>
                <a:sym typeface="Garamond"/>
              </a:rPr>
            </a:br>
            <a:r>
              <a:rPr lang="en" sz="4400" b="0" i="0" u="none" strike="noStrike" cap="none" dirty="0">
                <a:solidFill>
                  <a:schemeClr val="bg1"/>
                </a:solidFill>
                <a:latin typeface="Garamond"/>
                <a:ea typeface="Garamond"/>
                <a:cs typeface="Garamond"/>
                <a:sym typeface="Garamond"/>
              </a:rPr>
              <a:t>Now it’s time to write your own Thank You note</a:t>
            </a:r>
            <a:br>
              <a:rPr lang="en" sz="4400" b="0" i="0" u="none" strike="noStrike" cap="none" dirty="0">
                <a:solidFill>
                  <a:schemeClr val="bg1"/>
                </a:solidFill>
                <a:latin typeface="Garamond"/>
                <a:ea typeface="Garamond"/>
                <a:cs typeface="Garamond"/>
                <a:sym typeface="Garamond"/>
              </a:rPr>
            </a:br>
            <a:br>
              <a:rPr lang="en" sz="4400" b="0" i="0" u="none" strike="noStrike" cap="none" dirty="0">
                <a:solidFill>
                  <a:schemeClr val="bg1"/>
                </a:solidFill>
                <a:latin typeface="Garamond"/>
                <a:ea typeface="Garamond"/>
                <a:cs typeface="Garamond"/>
                <a:sym typeface="Garamond"/>
              </a:rPr>
            </a:br>
            <a:br>
              <a:rPr lang="en" sz="4400" b="0" i="0" u="none" strike="noStrike" cap="none" dirty="0">
                <a:solidFill>
                  <a:schemeClr val="bg1"/>
                </a:solidFill>
                <a:latin typeface="Garamond"/>
                <a:ea typeface="Garamond"/>
                <a:cs typeface="Garamond"/>
                <a:sym typeface="Garamond"/>
              </a:rPr>
            </a:br>
            <a:endParaRPr sz="4400" b="0" i="0" u="none" strike="noStrike" cap="none" dirty="0">
              <a:solidFill>
                <a:schemeClr val="bg1"/>
              </a:solidFill>
              <a:latin typeface="Garamond"/>
              <a:ea typeface="Garamond"/>
              <a:cs typeface="Garamond"/>
              <a:sym typeface="Garamond"/>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gradFill>
          <a:gsLst>
            <a:gs pos="0">
              <a:schemeClr val="tx2">
                <a:lumMod val="10000"/>
              </a:schemeClr>
            </a:gs>
            <a:gs pos="36000">
              <a:srgbClr val="E6882A"/>
            </a:gs>
            <a:gs pos="100000">
              <a:schemeClr val="tx2">
                <a:lumMod val="10000"/>
              </a:schemeClr>
            </a:gs>
            <a:gs pos="100000">
              <a:srgbClr val="E6882A"/>
            </a:gs>
          </a:gsLst>
          <a:lin ang="5400000" scaled="1"/>
        </a:gradFill>
        <a:effectLst/>
      </p:bgPr>
    </p:bg>
    <p:spTree>
      <p:nvGrpSpPr>
        <p:cNvPr id="1" name="Shape 198"/>
        <p:cNvGrpSpPr/>
        <p:nvPr/>
      </p:nvGrpSpPr>
      <p:grpSpPr>
        <a:xfrm>
          <a:off x="0" y="0"/>
          <a:ext cx="0" cy="0"/>
          <a:chOff x="0" y="0"/>
          <a:chExt cx="0" cy="0"/>
        </a:xfrm>
      </p:grpSpPr>
      <p:sp>
        <p:nvSpPr>
          <p:cNvPr id="199" name="Shape 199"/>
          <p:cNvSpPr txBox="1">
            <a:spLocks noGrp="1"/>
          </p:cNvSpPr>
          <p:nvPr>
            <p:ph type="body" idx="4294967295"/>
          </p:nvPr>
        </p:nvSpPr>
        <p:spPr>
          <a:xfrm>
            <a:off x="1574157" y="932485"/>
            <a:ext cx="6477000" cy="2628900"/>
          </a:xfrm>
          <a:prstGeom prst="rect">
            <a:avLst/>
          </a:prstGeom>
          <a:noFill/>
          <a:ln>
            <a:noFill/>
          </a:ln>
        </p:spPr>
        <p:txBody>
          <a:bodyPr spcFirstLastPara="1" wrap="square" lIns="91425" tIns="45700" rIns="91425" bIns="45700" anchor="t" anchorCtr="0">
            <a:noAutofit/>
          </a:bodyPr>
          <a:lstStyle/>
          <a:p>
            <a:pPr marL="285750" marR="0" lvl="0" indent="-285750" algn="ctr" rtl="0">
              <a:lnSpc>
                <a:spcPct val="90000"/>
              </a:lnSpc>
              <a:spcBef>
                <a:spcPts val="0"/>
              </a:spcBef>
              <a:spcAft>
                <a:spcPts val="0"/>
              </a:spcAft>
              <a:buClr>
                <a:schemeClr val="accent1"/>
              </a:buClr>
              <a:buSzPts val="2979"/>
              <a:buFont typeface="Arial"/>
              <a:buNone/>
            </a:pPr>
            <a:r>
              <a:rPr lang="en" sz="2590" b="0" i="0" u="none" strike="noStrike" cap="none" dirty="0">
                <a:solidFill>
                  <a:schemeClr val="bg1"/>
                </a:solidFill>
                <a:latin typeface="Garamond"/>
                <a:ea typeface="Garamond"/>
                <a:cs typeface="Garamond"/>
                <a:sym typeface="Garamond"/>
              </a:rPr>
              <a:t>    </a:t>
            </a:r>
            <a:r>
              <a:rPr lang="en" sz="3792" b="0" i="0" u="none" strike="noStrike" cap="none" dirty="0">
                <a:solidFill>
                  <a:schemeClr val="bg1"/>
                </a:solidFill>
                <a:latin typeface="Garamond"/>
                <a:ea typeface="Garamond"/>
                <a:cs typeface="Garamond"/>
                <a:sym typeface="Garamond"/>
              </a:rPr>
              <a:t>Select someone within the Rnadolph C</a:t>
            </a:r>
            <a:r>
              <a:rPr lang="en-US" sz="3792" b="0" i="0" u="none" strike="noStrike" cap="none" dirty="0">
                <a:solidFill>
                  <a:schemeClr val="bg1"/>
                </a:solidFill>
                <a:latin typeface="Garamond"/>
                <a:ea typeface="Garamond"/>
                <a:cs typeface="Garamond"/>
                <a:sym typeface="Garamond"/>
              </a:rPr>
              <a:t>o</a:t>
            </a:r>
            <a:r>
              <a:rPr lang="en" sz="3792" b="0" i="0" u="none" strike="noStrike" cap="none" dirty="0">
                <a:solidFill>
                  <a:schemeClr val="bg1"/>
                </a:solidFill>
                <a:latin typeface="Garamond"/>
                <a:ea typeface="Garamond"/>
                <a:cs typeface="Garamond"/>
                <a:sym typeface="Garamond"/>
              </a:rPr>
              <a:t>unty S</a:t>
            </a:r>
            <a:r>
              <a:rPr lang="en-US" sz="3792" b="0" i="0" u="none" strike="noStrike" cap="none" dirty="0">
                <a:solidFill>
                  <a:schemeClr val="bg1"/>
                </a:solidFill>
                <a:latin typeface="Garamond"/>
                <a:ea typeface="Garamond"/>
                <a:cs typeface="Garamond"/>
                <a:sym typeface="Garamond"/>
              </a:rPr>
              <a:t>c</a:t>
            </a:r>
            <a:r>
              <a:rPr lang="en" sz="3792" b="0" i="0" u="none" strike="noStrike" cap="none" dirty="0">
                <a:solidFill>
                  <a:schemeClr val="bg1"/>
                </a:solidFill>
                <a:latin typeface="Garamond"/>
                <a:ea typeface="Garamond"/>
                <a:cs typeface="Garamond"/>
                <a:sym typeface="Garamond"/>
              </a:rPr>
              <a:t>hool District who you would like to thank. This person could be from Elementary, Middle or High School.</a:t>
            </a:r>
            <a:endParaRPr dirty="0">
              <a:solidFill>
                <a:schemeClr val="bg1"/>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gradFill>
          <a:gsLst>
            <a:gs pos="0">
              <a:schemeClr val="tx2">
                <a:lumMod val="10000"/>
              </a:schemeClr>
            </a:gs>
            <a:gs pos="36000">
              <a:srgbClr val="E6882A"/>
            </a:gs>
            <a:gs pos="100000">
              <a:schemeClr val="tx2">
                <a:lumMod val="10000"/>
              </a:schemeClr>
            </a:gs>
            <a:gs pos="100000">
              <a:srgbClr val="E6882A"/>
            </a:gs>
          </a:gsLst>
          <a:lin ang="5400000" scaled="1"/>
        </a:gradFill>
        <a:effectLst/>
      </p:bgPr>
    </p:bg>
    <p:spTree>
      <p:nvGrpSpPr>
        <p:cNvPr id="1" name="Shape 203"/>
        <p:cNvGrpSpPr/>
        <p:nvPr/>
      </p:nvGrpSpPr>
      <p:grpSpPr>
        <a:xfrm>
          <a:off x="0" y="0"/>
          <a:ext cx="0" cy="0"/>
          <a:chOff x="0" y="0"/>
          <a:chExt cx="0" cy="0"/>
        </a:xfrm>
      </p:grpSpPr>
      <p:sp>
        <p:nvSpPr>
          <p:cNvPr id="204" name="Shape 204"/>
          <p:cNvSpPr txBox="1">
            <a:spLocks noGrp="1"/>
          </p:cNvSpPr>
          <p:nvPr>
            <p:ph type="body" idx="4294967295"/>
          </p:nvPr>
        </p:nvSpPr>
        <p:spPr>
          <a:xfrm>
            <a:off x="0" y="796925"/>
            <a:ext cx="7391400" cy="2914650"/>
          </a:xfrm>
          <a:prstGeom prst="rect">
            <a:avLst/>
          </a:prstGeom>
          <a:noFill/>
          <a:ln>
            <a:noFill/>
          </a:ln>
        </p:spPr>
        <p:txBody>
          <a:bodyPr spcFirstLastPara="1" wrap="square" lIns="91425" tIns="45700" rIns="91425" bIns="45700" anchor="t" anchorCtr="0">
            <a:noAutofit/>
          </a:bodyPr>
          <a:lstStyle/>
          <a:p>
            <a:pPr marL="742950" marR="0" lvl="1" indent="-285750" algn="l" rtl="0">
              <a:lnSpc>
                <a:spcPct val="80000"/>
              </a:lnSpc>
              <a:spcBef>
                <a:spcPts val="0"/>
              </a:spcBef>
              <a:spcAft>
                <a:spcPts val="0"/>
              </a:spcAft>
              <a:buClr>
                <a:schemeClr val="accent1"/>
              </a:buClr>
              <a:buSzPts val="2762"/>
              <a:buFont typeface="Noto Sans Symbols"/>
              <a:buChar char="➢"/>
            </a:pPr>
            <a:r>
              <a:rPr lang="en" sz="2402" b="0" i="0" u="none" strike="noStrike" cap="none" dirty="0">
                <a:solidFill>
                  <a:schemeClr val="bg1"/>
                </a:solidFill>
                <a:latin typeface="Garamond"/>
                <a:ea typeface="Garamond"/>
                <a:cs typeface="Garamond"/>
                <a:sym typeface="Garamond"/>
              </a:rPr>
              <a:t>Teacher or Para-pro</a:t>
            </a:r>
            <a:endParaRPr dirty="0">
              <a:solidFill>
                <a:schemeClr val="bg1"/>
              </a:solidFill>
            </a:endParaRPr>
          </a:p>
          <a:p>
            <a:pPr marL="742950" marR="0" lvl="1" indent="-285750" algn="l" rtl="0">
              <a:lnSpc>
                <a:spcPct val="80000"/>
              </a:lnSpc>
              <a:spcBef>
                <a:spcPts val="1080"/>
              </a:spcBef>
              <a:spcAft>
                <a:spcPts val="0"/>
              </a:spcAft>
              <a:buClr>
                <a:schemeClr val="accent1"/>
              </a:buClr>
              <a:buSzPts val="2762"/>
              <a:buFont typeface="Noto Sans Symbols"/>
              <a:buChar char="➢"/>
            </a:pPr>
            <a:r>
              <a:rPr lang="en" sz="2402" b="0" i="0" u="none" strike="noStrike" cap="none" dirty="0">
                <a:solidFill>
                  <a:schemeClr val="bg1"/>
                </a:solidFill>
                <a:latin typeface="Garamond"/>
                <a:ea typeface="Garamond"/>
                <a:cs typeface="Garamond"/>
                <a:sym typeface="Garamond"/>
              </a:rPr>
              <a:t>Coach</a:t>
            </a:r>
            <a:endParaRPr dirty="0">
              <a:solidFill>
                <a:schemeClr val="bg1"/>
              </a:solidFill>
            </a:endParaRPr>
          </a:p>
          <a:p>
            <a:pPr marL="742950" marR="0" lvl="1" indent="-285750" algn="l" rtl="0">
              <a:lnSpc>
                <a:spcPct val="80000"/>
              </a:lnSpc>
              <a:spcBef>
                <a:spcPts val="1080"/>
              </a:spcBef>
              <a:spcAft>
                <a:spcPts val="0"/>
              </a:spcAft>
              <a:buClr>
                <a:schemeClr val="accent1"/>
              </a:buClr>
              <a:buSzPts val="2762"/>
              <a:buFont typeface="Noto Sans Symbols"/>
              <a:buChar char="➢"/>
            </a:pPr>
            <a:r>
              <a:rPr lang="en" sz="2402" b="0" i="0" u="none" strike="noStrike" cap="none" dirty="0">
                <a:solidFill>
                  <a:schemeClr val="bg1"/>
                </a:solidFill>
                <a:latin typeface="Garamond"/>
                <a:ea typeface="Garamond"/>
                <a:cs typeface="Garamond"/>
                <a:sym typeface="Garamond"/>
              </a:rPr>
              <a:t>Administrator</a:t>
            </a:r>
            <a:endParaRPr dirty="0">
              <a:solidFill>
                <a:schemeClr val="bg1"/>
              </a:solidFill>
            </a:endParaRPr>
          </a:p>
          <a:p>
            <a:pPr marL="742950" marR="0" lvl="1" indent="-285750" algn="l" rtl="0">
              <a:lnSpc>
                <a:spcPct val="80000"/>
              </a:lnSpc>
              <a:spcBef>
                <a:spcPts val="1080"/>
              </a:spcBef>
              <a:spcAft>
                <a:spcPts val="0"/>
              </a:spcAft>
              <a:buClr>
                <a:schemeClr val="accent1"/>
              </a:buClr>
              <a:buSzPts val="2762"/>
              <a:buFont typeface="Noto Sans Symbols"/>
              <a:buChar char="➢"/>
            </a:pPr>
            <a:r>
              <a:rPr lang="en" sz="2402" b="0" i="0" u="none" strike="noStrike" cap="none" dirty="0">
                <a:solidFill>
                  <a:schemeClr val="bg1"/>
                </a:solidFill>
                <a:latin typeface="Garamond"/>
                <a:ea typeface="Garamond"/>
                <a:cs typeface="Garamond"/>
                <a:sym typeface="Garamond"/>
              </a:rPr>
              <a:t>Counselor</a:t>
            </a:r>
            <a:endParaRPr dirty="0">
              <a:solidFill>
                <a:schemeClr val="bg1"/>
              </a:solidFill>
            </a:endParaRPr>
          </a:p>
          <a:p>
            <a:pPr marL="742950" marR="0" lvl="1" indent="-285750" algn="l" rtl="0">
              <a:lnSpc>
                <a:spcPct val="80000"/>
              </a:lnSpc>
              <a:spcBef>
                <a:spcPts val="1080"/>
              </a:spcBef>
              <a:spcAft>
                <a:spcPts val="0"/>
              </a:spcAft>
              <a:buClr>
                <a:schemeClr val="accent1"/>
              </a:buClr>
              <a:buSzPts val="2762"/>
              <a:buFont typeface="Noto Sans Symbols"/>
              <a:buChar char="➢"/>
            </a:pPr>
            <a:r>
              <a:rPr lang="en" sz="2402" b="0" i="0" u="none" strike="noStrike" cap="none" dirty="0">
                <a:solidFill>
                  <a:schemeClr val="bg1"/>
                </a:solidFill>
                <a:latin typeface="Garamond"/>
                <a:ea typeface="Garamond"/>
                <a:cs typeface="Garamond"/>
                <a:sym typeface="Garamond"/>
              </a:rPr>
              <a:t>Media Specialist</a:t>
            </a:r>
            <a:endParaRPr dirty="0">
              <a:solidFill>
                <a:schemeClr val="bg1"/>
              </a:solidFill>
            </a:endParaRPr>
          </a:p>
          <a:p>
            <a:pPr marL="742950" marR="0" lvl="1" indent="-285750" algn="l" rtl="0">
              <a:lnSpc>
                <a:spcPct val="80000"/>
              </a:lnSpc>
              <a:spcBef>
                <a:spcPts val="1080"/>
              </a:spcBef>
              <a:spcAft>
                <a:spcPts val="0"/>
              </a:spcAft>
              <a:buClr>
                <a:schemeClr val="accent1"/>
              </a:buClr>
              <a:buSzPts val="2762"/>
              <a:buFont typeface="Noto Sans Symbols"/>
              <a:buChar char="➢"/>
            </a:pPr>
            <a:r>
              <a:rPr lang="en" sz="2402" b="0" i="0" u="none" strike="noStrike" cap="none" dirty="0">
                <a:solidFill>
                  <a:schemeClr val="bg1"/>
                </a:solidFill>
                <a:latin typeface="Garamond"/>
                <a:ea typeface="Garamond"/>
                <a:cs typeface="Garamond"/>
                <a:sym typeface="Garamond"/>
              </a:rPr>
              <a:t>Support Staff:  Custodians, Secretary, Nurse, Cafeteria, Maintenance, Resource Officer, Technical Support</a:t>
            </a:r>
            <a:endParaRPr dirty="0">
              <a:solidFill>
                <a:schemeClr val="bg1"/>
              </a:solidFill>
            </a:endParaRPr>
          </a:p>
          <a:p>
            <a:pPr marL="742950" marR="0" lvl="1" indent="-285750" algn="l" rtl="0">
              <a:lnSpc>
                <a:spcPct val="80000"/>
              </a:lnSpc>
              <a:spcBef>
                <a:spcPts val="1080"/>
              </a:spcBef>
              <a:spcAft>
                <a:spcPts val="0"/>
              </a:spcAft>
              <a:buClr>
                <a:schemeClr val="accent1"/>
              </a:buClr>
              <a:buSzPts val="2762"/>
              <a:buFont typeface="Noto Sans Symbols"/>
              <a:buChar char="➢"/>
            </a:pPr>
            <a:r>
              <a:rPr lang="en" sz="2402" b="0" i="0" u="none" strike="noStrike" cap="none" dirty="0">
                <a:solidFill>
                  <a:schemeClr val="bg1"/>
                </a:solidFill>
                <a:latin typeface="Garamond"/>
                <a:ea typeface="Garamond"/>
                <a:cs typeface="Garamond"/>
                <a:sym typeface="Garamond"/>
              </a:rPr>
              <a:t>Board of Education or Superintendent’s Office staff</a:t>
            </a:r>
            <a:endParaRPr dirty="0">
              <a:solidFill>
                <a:schemeClr val="bg1"/>
              </a:solidFill>
            </a:endParaRPr>
          </a:p>
          <a:p>
            <a:pPr marL="285750" marR="0" lvl="0" indent="-149923" algn="l" rtl="0">
              <a:lnSpc>
                <a:spcPct val="80000"/>
              </a:lnSpc>
              <a:spcBef>
                <a:spcPts val="972"/>
              </a:spcBef>
              <a:spcAft>
                <a:spcPts val="0"/>
              </a:spcAft>
              <a:buClr>
                <a:schemeClr val="accent1"/>
              </a:buClr>
              <a:buSzPts val="2139"/>
              <a:buFont typeface="Arial"/>
              <a:buNone/>
            </a:pPr>
            <a:endParaRPr sz="1860" b="0" i="0" u="none" strike="noStrike" cap="none" dirty="0">
              <a:solidFill>
                <a:schemeClr val="bg1"/>
              </a:solidFill>
              <a:latin typeface="Garamond"/>
              <a:ea typeface="Garamond"/>
              <a:cs typeface="Garamond"/>
              <a:sym typeface="Garamond"/>
            </a:endParaRPr>
          </a:p>
        </p:txBody>
      </p:sp>
      <p:sp>
        <p:nvSpPr>
          <p:cNvPr id="205" name="Shape 205"/>
          <p:cNvSpPr txBox="1"/>
          <p:nvPr/>
        </p:nvSpPr>
        <p:spPr>
          <a:xfrm>
            <a:off x="1409700" y="193250"/>
            <a:ext cx="5943600" cy="3462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 sz="2400" b="1" dirty="0">
                <a:solidFill>
                  <a:schemeClr val="bg1"/>
                </a:solidFill>
                <a:latin typeface="Garamond"/>
                <a:ea typeface="Garamond"/>
                <a:cs typeface="Garamond"/>
                <a:sym typeface="Garamond"/>
              </a:rPr>
              <a:t>This person could be any of the following:</a:t>
            </a:r>
            <a:endParaRPr sz="2400" b="1" dirty="0">
              <a:solidFill>
                <a:schemeClr val="bg1"/>
              </a:solidFill>
              <a:latin typeface="Garamond"/>
              <a:ea typeface="Garamond"/>
              <a:cs typeface="Garamond"/>
              <a:sym typeface="Garamond"/>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gradFill>
          <a:gsLst>
            <a:gs pos="0">
              <a:schemeClr val="tx2">
                <a:lumMod val="10000"/>
              </a:schemeClr>
            </a:gs>
            <a:gs pos="36000">
              <a:srgbClr val="E6882A"/>
            </a:gs>
            <a:gs pos="100000">
              <a:schemeClr val="tx2">
                <a:lumMod val="10000"/>
              </a:schemeClr>
            </a:gs>
            <a:gs pos="100000">
              <a:srgbClr val="E6882A"/>
            </a:gs>
          </a:gsLst>
          <a:lin ang="5400000" scaled="1"/>
        </a:gradFill>
        <a:effectLst/>
      </p:bgPr>
    </p:bg>
    <p:spTree>
      <p:nvGrpSpPr>
        <p:cNvPr id="1" name="Shape 209"/>
        <p:cNvGrpSpPr/>
        <p:nvPr/>
      </p:nvGrpSpPr>
      <p:grpSpPr>
        <a:xfrm>
          <a:off x="0" y="0"/>
          <a:ext cx="0" cy="0"/>
          <a:chOff x="0" y="0"/>
          <a:chExt cx="0" cy="0"/>
        </a:xfrm>
      </p:grpSpPr>
      <p:sp>
        <p:nvSpPr>
          <p:cNvPr id="210" name="Shape 210"/>
          <p:cNvSpPr txBox="1">
            <a:spLocks noGrp="1"/>
          </p:cNvSpPr>
          <p:nvPr>
            <p:ph type="body" idx="4294967295"/>
          </p:nvPr>
        </p:nvSpPr>
        <p:spPr>
          <a:xfrm>
            <a:off x="891250" y="758463"/>
            <a:ext cx="7848600" cy="3543300"/>
          </a:xfrm>
          <a:prstGeom prst="rect">
            <a:avLst/>
          </a:prstGeom>
          <a:noFill/>
          <a:ln>
            <a:noFill/>
          </a:ln>
        </p:spPr>
        <p:txBody>
          <a:bodyPr spcFirstLastPara="1" wrap="square" lIns="91425" tIns="45700" rIns="91425" bIns="45700" anchor="t" anchorCtr="0">
            <a:noAutofit/>
          </a:bodyPr>
          <a:lstStyle/>
          <a:p>
            <a:pPr marL="285750" marR="0" lvl="0" indent="-285749" algn="l" rtl="0">
              <a:lnSpc>
                <a:spcPct val="80000"/>
              </a:lnSpc>
              <a:spcBef>
                <a:spcPts val="0"/>
              </a:spcBef>
              <a:spcAft>
                <a:spcPts val="0"/>
              </a:spcAft>
              <a:buClr>
                <a:schemeClr val="accent1"/>
              </a:buClr>
              <a:buSzPts val="3665"/>
              <a:buFont typeface="Noto Sans Symbols"/>
              <a:buChar char="❖"/>
            </a:pPr>
            <a:r>
              <a:rPr lang="en" sz="3187" b="0" i="0" u="none" strike="noStrike" cap="none" dirty="0">
                <a:solidFill>
                  <a:schemeClr val="bg1"/>
                </a:solidFill>
                <a:latin typeface="Garamond"/>
                <a:ea typeface="Garamond"/>
                <a:cs typeface="Garamond"/>
                <a:sym typeface="Garamond"/>
              </a:rPr>
              <a:t>Remember that your note represents </a:t>
            </a:r>
            <a:r>
              <a:rPr lang="en-US" sz="3187" b="0" i="0" u="none" strike="noStrike" cap="none" dirty="0">
                <a:solidFill>
                  <a:schemeClr val="bg1"/>
                </a:solidFill>
                <a:latin typeface="Garamond"/>
                <a:ea typeface="Garamond"/>
                <a:cs typeface="Garamond"/>
                <a:sym typeface="Garamond"/>
              </a:rPr>
              <a:t>Elkins High School</a:t>
            </a:r>
            <a:endParaRPr dirty="0">
              <a:solidFill>
                <a:schemeClr val="bg1"/>
              </a:solidFill>
            </a:endParaRPr>
          </a:p>
          <a:p>
            <a:pPr marL="285750" marR="0" lvl="0" indent="-285749" algn="l" rtl="0">
              <a:lnSpc>
                <a:spcPct val="80000"/>
              </a:lnSpc>
              <a:spcBef>
                <a:spcPts val="1237"/>
              </a:spcBef>
              <a:spcAft>
                <a:spcPts val="0"/>
              </a:spcAft>
              <a:buClr>
                <a:schemeClr val="accent1"/>
              </a:buClr>
              <a:buSzPts val="3665"/>
              <a:buFont typeface="Noto Sans Symbols"/>
              <a:buChar char="❖"/>
            </a:pPr>
            <a:r>
              <a:rPr lang="en-US" sz="3187" b="0" i="0" u="none" strike="noStrike" cap="none" dirty="0">
                <a:solidFill>
                  <a:schemeClr val="bg1"/>
                </a:solidFill>
                <a:latin typeface="Garamond"/>
                <a:ea typeface="Garamond"/>
                <a:cs typeface="Garamond"/>
                <a:sym typeface="Garamond"/>
              </a:rPr>
              <a:t>If you type your letter, be sure to use spellcheck! </a:t>
            </a:r>
            <a:endParaRPr sz="3187" dirty="0">
              <a:solidFill>
                <a:schemeClr val="bg1"/>
              </a:solidFill>
              <a:latin typeface="Garamond"/>
              <a:ea typeface="Garamond"/>
              <a:cs typeface="Garamond"/>
              <a:sym typeface="Garamond"/>
            </a:endParaRPr>
          </a:p>
          <a:p>
            <a:pPr marL="285750" marR="0" lvl="0" indent="-285749" algn="l" rtl="0">
              <a:lnSpc>
                <a:spcPct val="80000"/>
              </a:lnSpc>
              <a:spcBef>
                <a:spcPts val="1237"/>
              </a:spcBef>
              <a:spcAft>
                <a:spcPts val="0"/>
              </a:spcAft>
              <a:buClr>
                <a:schemeClr val="accent1"/>
              </a:buClr>
              <a:buSzPts val="3665"/>
              <a:buFont typeface="Noto Sans Symbols"/>
              <a:buChar char="❖"/>
            </a:pPr>
            <a:r>
              <a:rPr lang="en" sz="3187" b="0" i="0" u="none" strike="noStrike" cap="none" dirty="0">
                <a:solidFill>
                  <a:schemeClr val="bg1"/>
                </a:solidFill>
                <a:latin typeface="Garamond"/>
                <a:ea typeface="Garamond"/>
                <a:cs typeface="Garamond"/>
                <a:sym typeface="Garamond"/>
              </a:rPr>
              <a:t>If you write your letter, be sure you write neatly and appropriately</a:t>
            </a:r>
            <a:endParaRPr dirty="0">
              <a:solidFill>
                <a:schemeClr val="bg1"/>
              </a:solidFill>
            </a:endParaRPr>
          </a:p>
          <a:p>
            <a:pPr marL="285750" marR="0" lvl="0" indent="-112314" algn="l" rtl="0">
              <a:lnSpc>
                <a:spcPct val="80000"/>
              </a:lnSpc>
              <a:spcBef>
                <a:spcPts val="1075"/>
              </a:spcBef>
              <a:spcAft>
                <a:spcPts val="0"/>
              </a:spcAft>
              <a:buClr>
                <a:schemeClr val="accent1"/>
              </a:buClr>
              <a:buSzPts val="2731"/>
              <a:buFont typeface="Noto Sans Symbols"/>
              <a:buNone/>
            </a:pPr>
            <a:endParaRPr sz="2375" b="0" i="0" u="none" strike="noStrike" cap="none" dirty="0">
              <a:solidFill>
                <a:schemeClr val="bg1"/>
              </a:solidFill>
              <a:latin typeface="Garamond"/>
              <a:ea typeface="Garamond"/>
              <a:cs typeface="Garamond"/>
              <a:sym typeface="Garamond"/>
            </a:endParaRPr>
          </a:p>
          <a:p>
            <a:pPr marL="285750" marR="0" lvl="0" indent="-176212" algn="l" rtl="0">
              <a:lnSpc>
                <a:spcPct val="80000"/>
              </a:lnSpc>
              <a:spcBef>
                <a:spcPts val="900"/>
              </a:spcBef>
              <a:spcAft>
                <a:spcPts val="0"/>
              </a:spcAft>
              <a:buClr>
                <a:schemeClr val="accent1"/>
              </a:buClr>
              <a:buSzPts val="1725"/>
              <a:buFont typeface="Noto Sans Symbols"/>
              <a:buNone/>
            </a:pPr>
            <a:endParaRPr sz="1500" b="0" i="0" u="none" strike="noStrike" cap="none" dirty="0">
              <a:solidFill>
                <a:schemeClr val="bg1"/>
              </a:solidFill>
              <a:latin typeface="Garamond"/>
              <a:ea typeface="Garamond"/>
              <a:cs typeface="Garamond"/>
              <a:sym typeface="Garamond"/>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gradFill>
          <a:gsLst>
            <a:gs pos="0">
              <a:schemeClr val="tx2">
                <a:lumMod val="10000"/>
              </a:schemeClr>
            </a:gs>
            <a:gs pos="36000">
              <a:srgbClr val="E6882A"/>
            </a:gs>
            <a:gs pos="100000">
              <a:schemeClr val="tx2">
                <a:lumMod val="10000"/>
              </a:schemeClr>
            </a:gs>
            <a:gs pos="100000">
              <a:srgbClr val="E6882A"/>
            </a:gs>
          </a:gsLst>
          <a:lin ang="5400000" scaled="1"/>
        </a:gradFill>
        <a:effectLst/>
      </p:bgPr>
    </p:bg>
    <p:spTree>
      <p:nvGrpSpPr>
        <p:cNvPr id="1" name="Shape 214"/>
        <p:cNvGrpSpPr/>
        <p:nvPr/>
      </p:nvGrpSpPr>
      <p:grpSpPr>
        <a:xfrm>
          <a:off x="0" y="0"/>
          <a:ext cx="0" cy="0"/>
          <a:chOff x="0" y="0"/>
          <a:chExt cx="0" cy="0"/>
        </a:xfrm>
      </p:grpSpPr>
      <p:sp>
        <p:nvSpPr>
          <p:cNvPr id="215" name="Shape 215"/>
          <p:cNvSpPr txBox="1">
            <a:spLocks noGrp="1"/>
          </p:cNvSpPr>
          <p:nvPr>
            <p:ph type="body" idx="4294967295"/>
          </p:nvPr>
        </p:nvSpPr>
        <p:spPr>
          <a:xfrm>
            <a:off x="0" y="1143000"/>
            <a:ext cx="7848600" cy="3543300"/>
          </a:xfrm>
          <a:prstGeom prst="rect">
            <a:avLst/>
          </a:prstGeom>
          <a:noFill/>
          <a:ln>
            <a:noFill/>
          </a:ln>
        </p:spPr>
        <p:txBody>
          <a:bodyPr spcFirstLastPara="1" wrap="square" lIns="91425" tIns="45700" rIns="91425" bIns="45700" anchor="t" anchorCtr="0">
            <a:noAutofit/>
          </a:bodyPr>
          <a:lstStyle/>
          <a:p>
            <a:pPr marL="285750" marR="0" lvl="0" indent="-285750" algn="l" rtl="0">
              <a:spcBef>
                <a:spcPts val="0"/>
              </a:spcBef>
              <a:spcAft>
                <a:spcPts val="0"/>
              </a:spcAft>
              <a:buClr>
                <a:schemeClr val="accent1"/>
              </a:buClr>
              <a:buSzPts val="5865"/>
              <a:buFont typeface="Noto Sans Symbols"/>
              <a:buChar char="❖"/>
            </a:pPr>
            <a:r>
              <a:rPr lang="en" sz="5100" b="0" i="0" u="none" strike="noStrike" cap="none" dirty="0">
                <a:solidFill>
                  <a:schemeClr val="bg1"/>
                </a:solidFill>
                <a:latin typeface="Garamond"/>
                <a:ea typeface="Garamond"/>
                <a:cs typeface="Garamond"/>
                <a:sym typeface="Garamond"/>
              </a:rPr>
              <a:t>PART TWO: Addressing Envelopes.</a:t>
            </a:r>
            <a:endParaRPr dirty="0">
              <a:solidFill>
                <a:schemeClr val="bg1"/>
              </a:solidFill>
            </a:endParaRPr>
          </a:p>
          <a:p>
            <a:pPr marL="285750" marR="0" lvl="0" indent="-103822" algn="l" rtl="0">
              <a:spcBef>
                <a:spcPts val="1620"/>
              </a:spcBef>
              <a:spcAft>
                <a:spcPts val="0"/>
              </a:spcAft>
              <a:buClr>
                <a:schemeClr val="accent1"/>
              </a:buClr>
              <a:buSzPts val="3000"/>
              <a:buFont typeface="Noto Sans Symbols"/>
              <a:buChar char="❖"/>
            </a:pPr>
            <a:r>
              <a:rPr lang="en" sz="3000" b="0" i="0" u="none" strike="noStrike" cap="none" dirty="0">
                <a:solidFill>
                  <a:schemeClr val="bg1"/>
                </a:solidFill>
                <a:latin typeface="Garamond"/>
                <a:ea typeface="Garamond"/>
                <a:cs typeface="Garamond"/>
                <a:sym typeface="Garamond"/>
              </a:rPr>
              <a:t>Advisors: Please give each student ONE envelope.</a:t>
            </a:r>
            <a:endParaRPr sz="3000" b="0" i="0" u="none" strike="noStrike" cap="none" dirty="0">
              <a:solidFill>
                <a:schemeClr val="bg1"/>
              </a:solidFill>
              <a:latin typeface="Garamond"/>
              <a:ea typeface="Garamond"/>
              <a:cs typeface="Garamond"/>
              <a:sym typeface="Garamond"/>
            </a:endParaRPr>
          </a:p>
          <a:p>
            <a:pPr marL="285750" marR="0" lvl="0" indent="-110490" algn="l" rtl="0">
              <a:spcBef>
                <a:spcPts val="1080"/>
              </a:spcBef>
              <a:spcAft>
                <a:spcPts val="0"/>
              </a:spcAft>
              <a:buClr>
                <a:schemeClr val="accent1"/>
              </a:buClr>
              <a:buSzPts val="2760"/>
              <a:buFont typeface="Noto Sans Symbols"/>
              <a:buNone/>
            </a:pPr>
            <a:endParaRPr sz="2400" b="0" i="0" u="none" strike="noStrike" cap="none" dirty="0">
              <a:solidFill>
                <a:srgbClr val="262626"/>
              </a:solidFill>
              <a:latin typeface="Garamond"/>
              <a:ea typeface="Garamond"/>
              <a:cs typeface="Garamond"/>
              <a:sym typeface="Garamond"/>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gradFill>
          <a:gsLst>
            <a:gs pos="0">
              <a:schemeClr val="tx2">
                <a:lumMod val="10000"/>
              </a:schemeClr>
            </a:gs>
            <a:gs pos="36000">
              <a:srgbClr val="E6882A"/>
            </a:gs>
            <a:gs pos="100000">
              <a:schemeClr val="tx2">
                <a:lumMod val="10000"/>
              </a:schemeClr>
            </a:gs>
            <a:gs pos="100000">
              <a:srgbClr val="E6882A"/>
            </a:gs>
          </a:gsLst>
          <a:lin ang="5400000" scaled="1"/>
        </a:gradFill>
        <a:effectLst/>
      </p:bgPr>
    </p:bg>
    <p:spTree>
      <p:nvGrpSpPr>
        <p:cNvPr id="1" name="Shape 219"/>
        <p:cNvGrpSpPr/>
        <p:nvPr/>
      </p:nvGrpSpPr>
      <p:grpSpPr>
        <a:xfrm>
          <a:off x="0" y="0"/>
          <a:ext cx="0" cy="0"/>
          <a:chOff x="0" y="0"/>
          <a:chExt cx="0" cy="0"/>
        </a:xfrm>
      </p:grpSpPr>
      <p:sp>
        <p:nvSpPr>
          <p:cNvPr id="220" name="Shape 220"/>
          <p:cNvSpPr txBox="1">
            <a:spLocks noGrp="1"/>
          </p:cNvSpPr>
          <p:nvPr>
            <p:ph type="body" idx="4294967295"/>
          </p:nvPr>
        </p:nvSpPr>
        <p:spPr>
          <a:xfrm>
            <a:off x="1331088" y="841557"/>
            <a:ext cx="7010400" cy="3103562"/>
          </a:xfrm>
          <a:prstGeom prst="rect">
            <a:avLst/>
          </a:prstGeom>
          <a:noFill/>
          <a:ln>
            <a:noFill/>
          </a:ln>
        </p:spPr>
        <p:txBody>
          <a:bodyPr spcFirstLastPara="1" wrap="square" lIns="91425" tIns="45700" rIns="91425" bIns="45700" anchor="t" anchorCtr="0">
            <a:noAutofit/>
          </a:bodyPr>
          <a:lstStyle/>
          <a:p>
            <a:pPr marL="285750" marR="0" lvl="0" indent="-285750" algn="l" rtl="0">
              <a:lnSpc>
                <a:spcPct val="80000"/>
              </a:lnSpc>
              <a:spcBef>
                <a:spcPts val="1246"/>
              </a:spcBef>
              <a:spcAft>
                <a:spcPts val="0"/>
              </a:spcAft>
              <a:buClr>
                <a:schemeClr val="accent1"/>
              </a:buClr>
              <a:buSzPts val="3715"/>
              <a:buFont typeface="Noto Sans Symbols"/>
              <a:buChar char="❖"/>
            </a:pPr>
            <a:r>
              <a:rPr lang="en" sz="3230" b="0" i="0" u="none" strike="noStrike" cap="none" dirty="0">
                <a:solidFill>
                  <a:schemeClr val="bg1"/>
                </a:solidFill>
                <a:latin typeface="Garamond"/>
                <a:ea typeface="Garamond"/>
                <a:cs typeface="Garamond"/>
                <a:sym typeface="Garamond"/>
              </a:rPr>
              <a:t>Next, we will address our envelopes. You will only get one envelope-practice on another sheet of paper if needed. </a:t>
            </a:r>
            <a:endParaRPr sz="3230" b="0" i="0" u="none" strike="noStrike" cap="none" dirty="0">
              <a:solidFill>
                <a:schemeClr val="bg1"/>
              </a:solidFill>
              <a:latin typeface="Garamond"/>
              <a:ea typeface="Garamond"/>
              <a:cs typeface="Garamond"/>
              <a:sym typeface="Garamond"/>
            </a:endParaRPr>
          </a:p>
          <a:p>
            <a:pPr marL="285750" marR="0" lvl="0" indent="-285750" algn="l" rtl="0">
              <a:lnSpc>
                <a:spcPct val="80000"/>
              </a:lnSpc>
              <a:spcBef>
                <a:spcPts val="1246"/>
              </a:spcBef>
              <a:spcAft>
                <a:spcPts val="0"/>
              </a:spcAft>
              <a:buClr>
                <a:schemeClr val="accent1"/>
              </a:buClr>
              <a:buSzPts val="3715"/>
              <a:buFont typeface="Noto Sans Symbols"/>
              <a:buChar char="❖"/>
            </a:pPr>
            <a:r>
              <a:rPr lang="en" sz="3230" b="0" i="0" u="none" strike="noStrike" cap="none" dirty="0">
                <a:solidFill>
                  <a:schemeClr val="bg1"/>
                </a:solidFill>
                <a:latin typeface="Garamond"/>
                <a:ea typeface="Garamond"/>
                <a:cs typeface="Garamond"/>
                <a:sym typeface="Garamond"/>
              </a:rPr>
              <a:t>Make sure you neatly address your envelope</a:t>
            </a:r>
            <a:endParaRPr sz="2040" b="0" i="0" u="none" strike="noStrike" cap="none" dirty="0">
              <a:solidFill>
                <a:schemeClr val="bg1"/>
              </a:solidFill>
              <a:latin typeface="Garamond"/>
              <a:ea typeface="Garamond"/>
              <a:cs typeface="Garamond"/>
              <a:sym typeface="Garamond"/>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gradFill>
          <a:gsLst>
            <a:gs pos="0">
              <a:schemeClr val="tx2">
                <a:lumMod val="10000"/>
              </a:schemeClr>
            </a:gs>
            <a:gs pos="36000">
              <a:srgbClr val="E6882A"/>
            </a:gs>
            <a:gs pos="100000">
              <a:schemeClr val="tx2">
                <a:lumMod val="10000"/>
              </a:schemeClr>
            </a:gs>
            <a:gs pos="100000">
              <a:srgbClr val="E6882A"/>
            </a:gs>
          </a:gsLst>
          <a:lin ang="5400000" scaled="1"/>
        </a:gradFill>
        <a:effectLst/>
      </p:bgPr>
    </p:bg>
    <p:spTree>
      <p:nvGrpSpPr>
        <p:cNvPr id="1" name="Shape 224"/>
        <p:cNvGrpSpPr/>
        <p:nvPr/>
      </p:nvGrpSpPr>
      <p:grpSpPr>
        <a:xfrm>
          <a:off x="0" y="0"/>
          <a:ext cx="0" cy="0"/>
          <a:chOff x="0" y="0"/>
          <a:chExt cx="0" cy="0"/>
        </a:xfrm>
      </p:grpSpPr>
      <p:sp>
        <p:nvSpPr>
          <p:cNvPr id="225" name="Shape 225"/>
          <p:cNvSpPr txBox="1">
            <a:spLocks noGrp="1"/>
          </p:cNvSpPr>
          <p:nvPr>
            <p:ph type="title"/>
          </p:nvPr>
        </p:nvSpPr>
        <p:spPr>
          <a:xfrm>
            <a:off x="1101666" y="468322"/>
            <a:ext cx="6798600" cy="6207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rgbClr val="262626"/>
              </a:buClr>
              <a:buSzPts val="4000"/>
              <a:buFont typeface="Garamond"/>
              <a:buNone/>
            </a:pPr>
            <a:r>
              <a:rPr lang="en" sz="4000" b="0" i="0" u="none" strike="noStrike" cap="none" dirty="0">
                <a:solidFill>
                  <a:schemeClr val="bg1"/>
                </a:solidFill>
                <a:latin typeface="Garamond"/>
                <a:ea typeface="Garamond"/>
                <a:cs typeface="Garamond"/>
                <a:sym typeface="Garamond"/>
              </a:rPr>
              <a:t>Addressing Your Envelope:</a:t>
            </a:r>
            <a:endParaRPr sz="4000" b="0" i="0" u="none" strike="noStrike" cap="none" dirty="0">
              <a:solidFill>
                <a:schemeClr val="bg1"/>
              </a:solidFill>
              <a:latin typeface="Garamond"/>
              <a:ea typeface="Garamond"/>
              <a:cs typeface="Garamond"/>
              <a:sym typeface="Garamond"/>
            </a:endParaRPr>
          </a:p>
        </p:txBody>
      </p:sp>
      <p:sp>
        <p:nvSpPr>
          <p:cNvPr id="226" name="Shape 226"/>
          <p:cNvSpPr txBox="1"/>
          <p:nvPr/>
        </p:nvSpPr>
        <p:spPr>
          <a:xfrm>
            <a:off x="3414625" y="2175499"/>
            <a:ext cx="4710000" cy="2866500"/>
          </a:xfrm>
          <a:prstGeom prst="rect">
            <a:avLst/>
          </a:prstGeom>
          <a:solidFill>
            <a:srgbClr val="FFFFFF"/>
          </a:solidFill>
          <a:ln w="28575" cap="flat" cmpd="sng">
            <a:solidFill>
              <a:schemeClr val="dk2"/>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r>
              <a:rPr lang="en" sz="2000" dirty="0">
                <a:latin typeface="Garamond"/>
                <a:ea typeface="Garamond"/>
                <a:cs typeface="Garamond"/>
                <a:sym typeface="Garamond"/>
              </a:rPr>
              <a:t>Your Name</a:t>
            </a:r>
            <a:endParaRPr dirty="0"/>
          </a:p>
          <a:p>
            <a:pPr marL="0" marR="0" lvl="0" indent="0" algn="l" rtl="0">
              <a:spcBef>
                <a:spcPts val="0"/>
              </a:spcBef>
              <a:spcAft>
                <a:spcPts val="0"/>
              </a:spcAft>
              <a:buNone/>
            </a:pPr>
            <a:r>
              <a:rPr lang="en" sz="2000" dirty="0">
                <a:latin typeface="Garamond"/>
                <a:ea typeface="Garamond"/>
                <a:cs typeface="Garamond"/>
                <a:sym typeface="Garamond"/>
              </a:rPr>
              <a:t>Your Street Address</a:t>
            </a:r>
            <a:endParaRPr sz="2000" dirty="0">
              <a:latin typeface="Garamond"/>
              <a:ea typeface="Garamond"/>
              <a:cs typeface="Garamond"/>
              <a:sym typeface="Garamond"/>
            </a:endParaRPr>
          </a:p>
          <a:p>
            <a:pPr marL="0" marR="0" lvl="0" indent="0" algn="l" rtl="0">
              <a:spcBef>
                <a:spcPts val="0"/>
              </a:spcBef>
              <a:spcAft>
                <a:spcPts val="0"/>
              </a:spcAft>
              <a:buNone/>
            </a:pPr>
            <a:r>
              <a:rPr lang="en" sz="2000" dirty="0">
                <a:latin typeface="Garamond"/>
                <a:ea typeface="Garamond"/>
                <a:cs typeface="Garamond"/>
                <a:sym typeface="Garamond"/>
              </a:rPr>
              <a:t>Your City, State &amp; Zip</a:t>
            </a:r>
            <a:endParaRPr dirty="0"/>
          </a:p>
          <a:p>
            <a:pPr marL="0" marR="0" lvl="0" indent="0" algn="l" rtl="0">
              <a:spcBef>
                <a:spcPts val="0"/>
              </a:spcBef>
              <a:spcAft>
                <a:spcPts val="0"/>
              </a:spcAft>
              <a:buNone/>
            </a:pPr>
            <a:endParaRPr sz="2000" dirty="0">
              <a:latin typeface="Garamond"/>
              <a:ea typeface="Garamond"/>
              <a:cs typeface="Garamond"/>
              <a:sym typeface="Garamond"/>
            </a:endParaRPr>
          </a:p>
          <a:p>
            <a:pPr marL="0" marR="0" lvl="0" indent="0" algn="l" rtl="0">
              <a:spcBef>
                <a:spcPts val="0"/>
              </a:spcBef>
              <a:spcAft>
                <a:spcPts val="0"/>
              </a:spcAft>
              <a:buNone/>
            </a:pPr>
            <a:endParaRPr sz="2000" dirty="0">
              <a:latin typeface="Garamond"/>
              <a:ea typeface="Garamond"/>
              <a:cs typeface="Garamond"/>
              <a:sym typeface="Garamond"/>
            </a:endParaRPr>
          </a:p>
          <a:p>
            <a:pPr marL="0" marR="0" lvl="0" indent="0" algn="l" rtl="0">
              <a:spcBef>
                <a:spcPts val="0"/>
              </a:spcBef>
              <a:spcAft>
                <a:spcPts val="0"/>
              </a:spcAft>
              <a:buNone/>
            </a:pPr>
            <a:endParaRPr sz="2000" dirty="0">
              <a:latin typeface="Garamond"/>
              <a:ea typeface="Garamond"/>
              <a:cs typeface="Garamond"/>
              <a:sym typeface="Garamond"/>
            </a:endParaRPr>
          </a:p>
          <a:p>
            <a:pPr marL="0" marR="0" lvl="0" indent="0" algn="l" rtl="0">
              <a:spcBef>
                <a:spcPts val="0"/>
              </a:spcBef>
              <a:spcAft>
                <a:spcPts val="0"/>
              </a:spcAft>
              <a:buNone/>
            </a:pPr>
            <a:r>
              <a:rPr lang="en" sz="2000" dirty="0">
                <a:latin typeface="Garamond"/>
                <a:ea typeface="Garamond"/>
                <a:cs typeface="Garamond"/>
                <a:sym typeface="Garamond"/>
              </a:rPr>
              <a:t>		Their Name</a:t>
            </a:r>
            <a:endParaRPr dirty="0"/>
          </a:p>
          <a:p>
            <a:pPr marL="0" marR="0" lvl="0" indent="0" algn="l" rtl="0">
              <a:spcBef>
                <a:spcPts val="0"/>
              </a:spcBef>
              <a:spcAft>
                <a:spcPts val="0"/>
              </a:spcAft>
              <a:buNone/>
            </a:pPr>
            <a:r>
              <a:rPr lang="en" sz="2000" dirty="0">
                <a:latin typeface="Garamond"/>
                <a:ea typeface="Garamond"/>
                <a:cs typeface="Garamond"/>
                <a:sym typeface="Garamond"/>
              </a:rPr>
              <a:t>		Their Street Address</a:t>
            </a:r>
            <a:endParaRPr sz="2000" dirty="0">
              <a:latin typeface="Garamond"/>
              <a:ea typeface="Garamond"/>
              <a:cs typeface="Garamond"/>
              <a:sym typeface="Garamond"/>
            </a:endParaRPr>
          </a:p>
          <a:p>
            <a:pPr marL="0" marR="0" lvl="0" indent="0" algn="l" rtl="0">
              <a:spcBef>
                <a:spcPts val="0"/>
              </a:spcBef>
              <a:spcAft>
                <a:spcPts val="0"/>
              </a:spcAft>
              <a:buNone/>
            </a:pPr>
            <a:r>
              <a:rPr lang="en" sz="2000" dirty="0">
                <a:latin typeface="Garamond"/>
                <a:ea typeface="Garamond"/>
                <a:cs typeface="Garamond"/>
                <a:sym typeface="Garamond"/>
              </a:rPr>
              <a:t>		Their City, State &amp; Zip</a:t>
            </a:r>
            <a:endParaRPr sz="2000" dirty="0">
              <a:latin typeface="Garamond"/>
              <a:ea typeface="Garamond"/>
              <a:cs typeface="Garamond"/>
              <a:sym typeface="Garamond"/>
            </a:endParaRPr>
          </a:p>
        </p:txBody>
      </p:sp>
      <p:sp>
        <p:nvSpPr>
          <p:cNvPr id="227" name="Shape 227"/>
          <p:cNvSpPr txBox="1"/>
          <p:nvPr/>
        </p:nvSpPr>
        <p:spPr>
          <a:xfrm>
            <a:off x="365373" y="2218954"/>
            <a:ext cx="2160600" cy="5772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 sz="2200" dirty="0">
                <a:solidFill>
                  <a:schemeClr val="bg1"/>
                </a:solidFill>
                <a:sym typeface="Arial"/>
              </a:rPr>
              <a:t>1. Top Left Corner</a:t>
            </a:r>
            <a:endParaRPr dirty="0">
              <a:solidFill>
                <a:schemeClr val="bg1"/>
              </a:solidFill>
            </a:endParaRPr>
          </a:p>
        </p:txBody>
      </p:sp>
      <p:sp>
        <p:nvSpPr>
          <p:cNvPr id="228" name="Shape 228"/>
          <p:cNvSpPr txBox="1"/>
          <p:nvPr/>
        </p:nvSpPr>
        <p:spPr>
          <a:xfrm>
            <a:off x="719931" y="3196769"/>
            <a:ext cx="2160600" cy="5772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 sz="2200" dirty="0">
                <a:solidFill>
                  <a:schemeClr val="bg1"/>
                </a:solidFill>
                <a:sym typeface="Arial"/>
              </a:rPr>
              <a:t>2. Skip Down</a:t>
            </a:r>
            <a:br>
              <a:rPr lang="en" sz="2200" dirty="0">
                <a:solidFill>
                  <a:schemeClr val="bg1"/>
                </a:solidFill>
                <a:sym typeface="Arial"/>
              </a:rPr>
            </a:br>
            <a:r>
              <a:rPr lang="en" sz="2200" dirty="0">
                <a:solidFill>
                  <a:schemeClr val="bg1"/>
                </a:solidFill>
                <a:sym typeface="Arial"/>
              </a:rPr>
              <a:t> a Few Lines</a:t>
            </a:r>
            <a:endParaRPr dirty="0">
              <a:solidFill>
                <a:schemeClr val="bg1"/>
              </a:solidFill>
            </a:endParaRPr>
          </a:p>
        </p:txBody>
      </p:sp>
      <p:sp>
        <p:nvSpPr>
          <p:cNvPr id="229" name="Shape 229"/>
          <p:cNvSpPr txBox="1"/>
          <p:nvPr/>
        </p:nvSpPr>
        <p:spPr>
          <a:xfrm>
            <a:off x="719931" y="4174690"/>
            <a:ext cx="1988700" cy="3231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 sz="2200" dirty="0">
                <a:solidFill>
                  <a:schemeClr val="bg1"/>
                </a:solidFill>
                <a:sym typeface="Arial"/>
              </a:rPr>
              <a:t>3. Center</a:t>
            </a:r>
            <a:endParaRPr dirty="0">
              <a:solidFill>
                <a:schemeClr val="bg1"/>
              </a:solidFill>
            </a:endParaRPr>
          </a:p>
        </p:txBody>
      </p:sp>
      <p:pic>
        <p:nvPicPr>
          <p:cNvPr id="230" name="Shape 230" descr="http://www.crwgraphics.com/images/general/41-cent-flag-stamp.jpg"/>
          <p:cNvPicPr preferRelativeResize="0"/>
          <p:nvPr/>
        </p:nvPicPr>
        <p:blipFill rotWithShape="1">
          <a:blip r:embed="rId3">
            <a:alphaModFix/>
          </a:blip>
          <a:srcRect/>
          <a:stretch/>
        </p:blipFill>
        <p:spPr>
          <a:xfrm>
            <a:off x="7268176" y="2399925"/>
            <a:ext cx="632222" cy="669131"/>
          </a:xfrm>
          <a:prstGeom prst="rect">
            <a:avLst/>
          </a:prstGeom>
          <a:noFill/>
          <a:ln>
            <a:noFill/>
          </a:ln>
        </p:spPr>
      </p:pic>
      <p:sp>
        <p:nvSpPr>
          <p:cNvPr id="231" name="Shape 231"/>
          <p:cNvSpPr/>
          <p:nvPr/>
        </p:nvSpPr>
        <p:spPr>
          <a:xfrm>
            <a:off x="2465250" y="2298331"/>
            <a:ext cx="792300" cy="215400"/>
          </a:xfrm>
          <a:prstGeom prst="rightArrow">
            <a:avLst>
              <a:gd name="adj1" fmla="val 50000"/>
              <a:gd name="adj2" fmla="val 50000"/>
            </a:avLst>
          </a:prstGeom>
          <a:solidFill>
            <a:schemeClr val="dk1"/>
          </a:solidFill>
          <a:ln w="15875" cap="rnd"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32" name="Shape 232"/>
          <p:cNvSpPr/>
          <p:nvPr/>
        </p:nvSpPr>
        <p:spPr>
          <a:xfrm>
            <a:off x="2508769" y="3500397"/>
            <a:ext cx="792300" cy="216600"/>
          </a:xfrm>
          <a:prstGeom prst="rightArrow">
            <a:avLst>
              <a:gd name="adj1" fmla="val 50000"/>
              <a:gd name="adj2" fmla="val 50000"/>
            </a:avLst>
          </a:prstGeom>
          <a:solidFill>
            <a:schemeClr val="dk1"/>
          </a:solidFill>
          <a:ln w="15875" cap="rnd"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33" name="Shape 233"/>
          <p:cNvSpPr/>
          <p:nvPr/>
        </p:nvSpPr>
        <p:spPr>
          <a:xfrm>
            <a:off x="2494738" y="4227944"/>
            <a:ext cx="820200" cy="216600"/>
          </a:xfrm>
          <a:prstGeom prst="rightArrow">
            <a:avLst>
              <a:gd name="adj1" fmla="val 50000"/>
              <a:gd name="adj2" fmla="val 50000"/>
            </a:avLst>
          </a:prstGeom>
          <a:solidFill>
            <a:schemeClr val="dk1"/>
          </a:solidFill>
          <a:ln w="15875" cap="rnd"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34" name="Shape 234"/>
          <p:cNvSpPr txBox="1"/>
          <p:nvPr/>
        </p:nvSpPr>
        <p:spPr>
          <a:xfrm>
            <a:off x="4955598" y="1110527"/>
            <a:ext cx="3232200" cy="5079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 sz="2200" dirty="0">
                <a:solidFill>
                  <a:schemeClr val="bg1"/>
                </a:solidFill>
                <a:latin typeface="Arial"/>
                <a:ea typeface="Arial"/>
                <a:cs typeface="Arial"/>
                <a:sym typeface="Arial"/>
              </a:rPr>
              <a:t>4. Stamp goes here </a:t>
            </a:r>
            <a:br>
              <a:rPr lang="en" sz="2200" dirty="0">
                <a:solidFill>
                  <a:schemeClr val="bg1"/>
                </a:solidFill>
                <a:latin typeface="Arial"/>
                <a:ea typeface="Arial"/>
                <a:cs typeface="Arial"/>
                <a:sym typeface="Arial"/>
              </a:rPr>
            </a:br>
            <a:r>
              <a:rPr lang="en" sz="1600" dirty="0">
                <a:solidFill>
                  <a:schemeClr val="bg1"/>
                </a:solidFill>
                <a:latin typeface="Arial"/>
                <a:ea typeface="Arial"/>
                <a:cs typeface="Arial"/>
                <a:sym typeface="Arial"/>
              </a:rPr>
              <a:t>(but we won’t need them today)</a:t>
            </a:r>
            <a:endParaRPr sz="1600" dirty="0">
              <a:solidFill>
                <a:schemeClr val="bg1"/>
              </a:solidFill>
              <a:latin typeface="Arial"/>
              <a:ea typeface="Arial"/>
              <a:cs typeface="Arial"/>
              <a:sym typeface="Arial"/>
            </a:endParaRPr>
          </a:p>
        </p:txBody>
      </p:sp>
      <p:sp>
        <p:nvSpPr>
          <p:cNvPr id="235" name="Shape 235"/>
          <p:cNvSpPr/>
          <p:nvPr/>
        </p:nvSpPr>
        <p:spPr>
          <a:xfrm rot="5400000">
            <a:off x="7827951" y="1712373"/>
            <a:ext cx="432300" cy="287400"/>
          </a:xfrm>
          <a:prstGeom prst="rightArrow">
            <a:avLst>
              <a:gd name="adj1" fmla="val 50000"/>
              <a:gd name="adj2" fmla="val 50000"/>
            </a:avLst>
          </a:prstGeom>
          <a:solidFill>
            <a:schemeClr val="dk1"/>
          </a:solidFill>
          <a:ln w="15875" cap="rnd"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tx2">
                <a:lumMod val="10000"/>
              </a:schemeClr>
            </a:gs>
            <a:gs pos="36000">
              <a:srgbClr val="E6882A"/>
            </a:gs>
            <a:gs pos="100000">
              <a:schemeClr val="tx2">
                <a:lumMod val="10000"/>
              </a:schemeClr>
            </a:gs>
            <a:gs pos="100000">
              <a:srgbClr val="E6882A"/>
            </a:gs>
          </a:gsLst>
          <a:lin ang="5400000" scaled="1"/>
        </a:gradFill>
        <a:effectLst/>
      </p:bgPr>
    </p:bg>
    <p:spTree>
      <p:nvGrpSpPr>
        <p:cNvPr id="1" name="Shape 92"/>
        <p:cNvGrpSpPr/>
        <p:nvPr/>
      </p:nvGrpSpPr>
      <p:grpSpPr>
        <a:xfrm>
          <a:off x="0" y="0"/>
          <a:ext cx="0" cy="0"/>
          <a:chOff x="0" y="0"/>
          <a:chExt cx="0" cy="0"/>
        </a:xfrm>
      </p:grpSpPr>
      <p:sp>
        <p:nvSpPr>
          <p:cNvPr id="93" name="Shape 93"/>
          <p:cNvSpPr txBox="1">
            <a:spLocks noGrp="1"/>
          </p:cNvSpPr>
          <p:nvPr>
            <p:ph type="title"/>
          </p:nvPr>
        </p:nvSpPr>
        <p:spPr>
          <a:xfrm>
            <a:off x="1193800" y="914400"/>
            <a:ext cx="6798600" cy="9780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rgbClr val="262626"/>
              </a:buClr>
              <a:buSzPts val="4400"/>
              <a:buFont typeface="Garamond"/>
              <a:buNone/>
            </a:pPr>
            <a:r>
              <a:rPr lang="en" sz="4400" b="1" i="0" u="none" strike="noStrike" cap="none" dirty="0">
                <a:solidFill>
                  <a:schemeClr val="bg1"/>
                </a:solidFill>
                <a:latin typeface="Garamond"/>
                <a:ea typeface="Garamond"/>
                <a:cs typeface="Garamond"/>
                <a:sym typeface="Garamond"/>
              </a:rPr>
              <a:t>The Secret Is...</a:t>
            </a:r>
            <a:endParaRPr sz="4400" b="1" i="0" u="none" strike="noStrike" cap="none" dirty="0">
              <a:solidFill>
                <a:schemeClr val="bg1"/>
              </a:solidFill>
              <a:latin typeface="Garamond"/>
              <a:ea typeface="Garamond"/>
              <a:cs typeface="Garamond"/>
              <a:sym typeface="Garamond"/>
            </a:endParaRPr>
          </a:p>
        </p:txBody>
      </p:sp>
      <p:sp>
        <p:nvSpPr>
          <p:cNvPr id="94" name="Shape 94"/>
          <p:cNvSpPr txBox="1">
            <a:spLocks noGrp="1"/>
          </p:cNvSpPr>
          <p:nvPr>
            <p:ph idx="1"/>
          </p:nvPr>
        </p:nvSpPr>
        <p:spPr>
          <a:xfrm>
            <a:off x="533400" y="2228850"/>
            <a:ext cx="8229600" cy="1485900"/>
          </a:xfrm>
          <a:prstGeom prst="rect">
            <a:avLst/>
          </a:prstGeom>
          <a:noFill/>
          <a:ln>
            <a:noFill/>
          </a:ln>
        </p:spPr>
        <p:txBody>
          <a:bodyPr spcFirstLastPara="1" wrap="square" lIns="91425" tIns="45700" rIns="91425" bIns="45700" anchor="t" anchorCtr="0">
            <a:noAutofit/>
          </a:bodyPr>
          <a:lstStyle/>
          <a:p>
            <a:pPr marL="285750" marR="0" lvl="0" indent="-285750" algn="ctr" rtl="0">
              <a:spcBef>
                <a:spcPts val="0"/>
              </a:spcBef>
              <a:spcAft>
                <a:spcPts val="0"/>
              </a:spcAft>
              <a:buClr>
                <a:schemeClr val="accent1"/>
              </a:buClr>
              <a:buSzPts val="5060"/>
              <a:buFont typeface="Arial"/>
              <a:buNone/>
            </a:pPr>
            <a:r>
              <a:rPr lang="en" sz="4400" b="0" i="0" u="none" strike="noStrike" cap="none" dirty="0">
                <a:solidFill>
                  <a:schemeClr val="bg1"/>
                </a:solidFill>
                <a:latin typeface="Garamond"/>
                <a:ea typeface="Garamond"/>
                <a:cs typeface="Garamond"/>
                <a:sym typeface="Garamond"/>
              </a:rPr>
              <a:t>Show gratitude and write</a:t>
            </a:r>
            <a:br>
              <a:rPr lang="en" sz="4400" b="0" i="0" u="none" strike="noStrike" cap="none" dirty="0">
                <a:solidFill>
                  <a:schemeClr val="bg1"/>
                </a:solidFill>
                <a:latin typeface="Garamond"/>
                <a:ea typeface="Garamond"/>
                <a:cs typeface="Garamond"/>
                <a:sym typeface="Garamond"/>
              </a:rPr>
            </a:br>
            <a:r>
              <a:rPr lang="en" sz="4400" b="0" i="0" u="none" strike="noStrike" cap="none" dirty="0">
                <a:solidFill>
                  <a:schemeClr val="bg1"/>
                </a:solidFill>
                <a:latin typeface="Garamond"/>
                <a:ea typeface="Garamond"/>
                <a:cs typeface="Garamond"/>
                <a:sym typeface="Garamond"/>
              </a:rPr>
              <a:t>thank-you notes! </a:t>
            </a:r>
            <a:endParaRPr sz="4400" b="0" i="0" u="none" strike="noStrike" cap="none" dirty="0">
              <a:solidFill>
                <a:schemeClr val="bg1"/>
              </a:solidFill>
              <a:latin typeface="Garamond"/>
              <a:ea typeface="Garamond"/>
              <a:cs typeface="Garamond"/>
              <a:sym typeface="Garamond"/>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93"/>
                                        </p:tgtEl>
                                        <p:attrNameLst>
                                          <p:attrName>style.visibility</p:attrName>
                                        </p:attrNameLst>
                                      </p:cBhvr>
                                      <p:to>
                                        <p:strVal val="visible"/>
                                      </p:to>
                                    </p:set>
                                    <p:animEffect transition="in" filter="fade">
                                      <p:cBhvr>
                                        <p:cTn id="7" dur="3000"/>
                                        <p:tgtEl>
                                          <p:spTgt spid="93"/>
                                        </p:tgtEl>
                                      </p:cBhvr>
                                    </p:animEffect>
                                  </p:childTnLst>
                                </p:cTn>
                              </p:par>
                              <p:par>
                                <p:cTn id="8" presetID="10" presetClass="entr" presetSubtype="0" fill="hold" nodeType="withEffect">
                                  <p:stCondLst>
                                    <p:cond delay="5000"/>
                                  </p:stCondLst>
                                  <p:childTnLst>
                                    <p:set>
                                      <p:cBhvr>
                                        <p:cTn id="9" dur="1" fill="hold">
                                          <p:stCondLst>
                                            <p:cond delay="0"/>
                                          </p:stCondLst>
                                        </p:cTn>
                                        <p:tgtEl>
                                          <p:spTgt spid="94">
                                            <p:txEl>
                                              <p:pRg st="0" end="0"/>
                                            </p:txEl>
                                          </p:spTgt>
                                        </p:tgtEl>
                                        <p:attrNameLst>
                                          <p:attrName>style.visibility</p:attrName>
                                        </p:attrNameLst>
                                      </p:cBhvr>
                                      <p:to>
                                        <p:strVal val="visible"/>
                                      </p:to>
                                    </p:set>
                                    <p:animEffect transition="in" filter="fade">
                                      <p:cBhvr>
                                        <p:cTn id="10" dur="500"/>
                                        <p:tgtEl>
                                          <p:spTgt spid="9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gradFill>
          <a:gsLst>
            <a:gs pos="0">
              <a:schemeClr val="tx2">
                <a:lumMod val="10000"/>
              </a:schemeClr>
            </a:gs>
            <a:gs pos="36000">
              <a:srgbClr val="E6882A"/>
            </a:gs>
            <a:gs pos="100000">
              <a:schemeClr val="tx2">
                <a:lumMod val="10000"/>
              </a:schemeClr>
            </a:gs>
            <a:gs pos="100000">
              <a:srgbClr val="E6882A"/>
            </a:gs>
          </a:gsLst>
          <a:lin ang="5400000" scaled="1"/>
        </a:gradFill>
        <a:effectLst/>
      </p:bgPr>
    </p:bg>
    <p:spTree>
      <p:nvGrpSpPr>
        <p:cNvPr id="1" name="Shape 239"/>
        <p:cNvGrpSpPr/>
        <p:nvPr/>
      </p:nvGrpSpPr>
      <p:grpSpPr>
        <a:xfrm>
          <a:off x="0" y="0"/>
          <a:ext cx="0" cy="0"/>
          <a:chOff x="0" y="0"/>
          <a:chExt cx="0" cy="0"/>
        </a:xfrm>
      </p:grpSpPr>
      <p:graphicFrame>
        <p:nvGraphicFramePr>
          <p:cNvPr id="240" name="Shape 240"/>
          <p:cNvGraphicFramePr/>
          <p:nvPr>
            <p:extLst>
              <p:ext uri="{D42A27DB-BD31-4B8C-83A1-F6EECF244321}">
                <p14:modId xmlns:p14="http://schemas.microsoft.com/office/powerpoint/2010/main" val="892061459"/>
              </p:ext>
            </p:extLst>
          </p:nvPr>
        </p:nvGraphicFramePr>
        <p:xfrm>
          <a:off x="539750" y="735806"/>
          <a:ext cx="8153400" cy="3825235"/>
        </p:xfrm>
        <a:graphic>
          <a:graphicData uri="http://schemas.openxmlformats.org/drawingml/2006/table">
            <a:tbl>
              <a:tblPr bandRow="1">
                <a:noFill/>
                <a:tableStyleId>{938DE563-F71E-460A-8EA0-F3CC318FC668}</a:tableStyleId>
              </a:tblPr>
              <a:tblGrid>
                <a:gridCol w="4076700">
                  <a:extLst>
                    <a:ext uri="{9D8B030D-6E8A-4147-A177-3AD203B41FA5}">
                      <a16:colId xmlns:a16="http://schemas.microsoft.com/office/drawing/2014/main" val="20000"/>
                    </a:ext>
                  </a:extLst>
                </a:gridCol>
                <a:gridCol w="4076700">
                  <a:extLst>
                    <a:ext uri="{9D8B030D-6E8A-4147-A177-3AD203B41FA5}">
                      <a16:colId xmlns:a16="http://schemas.microsoft.com/office/drawing/2014/main" val="20001"/>
                    </a:ext>
                  </a:extLst>
                </a:gridCol>
              </a:tblGrid>
              <a:tr h="891475">
                <a:tc>
                  <a:txBody>
                    <a:bodyPr/>
                    <a:lstStyle/>
                    <a:p>
                      <a:pPr marL="0" marR="0" lvl="0" indent="0" algn="l" rtl="0">
                        <a:spcBef>
                          <a:spcPts val="0"/>
                        </a:spcBef>
                        <a:spcAft>
                          <a:spcPts val="0"/>
                        </a:spcAft>
                        <a:buNone/>
                      </a:pPr>
                      <a:r>
                        <a:rPr lang="en-US" sz="1400" u="none" strike="noStrike" cap="none" dirty="0">
                          <a:solidFill>
                            <a:srgbClr val="000000"/>
                          </a:solidFill>
                        </a:rPr>
                        <a:t>Elkins High</a:t>
                      </a:r>
                      <a:r>
                        <a:rPr lang="en-US" sz="1400" u="none" strike="noStrike" cap="none" baseline="0" dirty="0">
                          <a:solidFill>
                            <a:srgbClr val="000000"/>
                          </a:solidFill>
                        </a:rPr>
                        <a:t> School </a:t>
                      </a:r>
                    </a:p>
                    <a:p>
                      <a:pPr marL="0" marR="0" lvl="0" indent="0" algn="l" rtl="0">
                        <a:spcBef>
                          <a:spcPts val="0"/>
                        </a:spcBef>
                        <a:spcAft>
                          <a:spcPts val="0"/>
                        </a:spcAft>
                        <a:buNone/>
                      </a:pPr>
                      <a:r>
                        <a:rPr lang="en-US" sz="1400" u="none" strike="noStrike" cap="none" baseline="0" dirty="0">
                          <a:solidFill>
                            <a:srgbClr val="000000"/>
                          </a:solidFill>
                        </a:rPr>
                        <a:t>100 Kennedy Drive </a:t>
                      </a:r>
                    </a:p>
                    <a:p>
                      <a:pPr marL="0" marR="0" lvl="0" indent="0" algn="l" rtl="0">
                        <a:spcBef>
                          <a:spcPts val="0"/>
                        </a:spcBef>
                        <a:spcAft>
                          <a:spcPts val="0"/>
                        </a:spcAft>
                        <a:buNone/>
                      </a:pPr>
                      <a:r>
                        <a:rPr lang="en-US" sz="1400" u="none" strike="noStrike" cap="none" baseline="0" dirty="0">
                          <a:solidFill>
                            <a:srgbClr val="000000"/>
                          </a:solidFill>
                        </a:rPr>
                        <a:t>Elkins, WV 26241</a:t>
                      </a:r>
                      <a:endParaRPr sz="1100" dirty="0">
                        <a:solidFill>
                          <a:srgbClr val="000000"/>
                        </a:solidFill>
                      </a:endParaRPr>
                    </a:p>
                    <a:p>
                      <a:pPr marL="0" marR="0" lvl="0" indent="0" algn="l" rtl="0">
                        <a:spcBef>
                          <a:spcPts val="0"/>
                        </a:spcBef>
                        <a:spcAft>
                          <a:spcPts val="0"/>
                        </a:spcAft>
                        <a:buNone/>
                      </a:pPr>
                      <a:endParaRPr sz="1400" dirty="0">
                        <a:solidFill>
                          <a:srgbClr val="000000"/>
                        </a:solidFill>
                      </a:endParaRPr>
                    </a:p>
                  </a:txBody>
                  <a:tcPr marL="91450" marR="91450" marT="34300" marB="343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r>
                        <a:rPr lang="en-US" sz="1400" dirty="0">
                          <a:solidFill>
                            <a:srgbClr val="000000"/>
                          </a:solidFill>
                        </a:rPr>
                        <a:t>Midland Elementary School </a:t>
                      </a:r>
                    </a:p>
                    <a:p>
                      <a:pPr marL="0" marR="0" lvl="0" indent="0" algn="l" rtl="0">
                        <a:spcBef>
                          <a:spcPts val="0"/>
                        </a:spcBef>
                        <a:spcAft>
                          <a:spcPts val="0"/>
                        </a:spcAft>
                        <a:buNone/>
                      </a:pPr>
                      <a:r>
                        <a:rPr lang="en-US" sz="1400" dirty="0">
                          <a:solidFill>
                            <a:srgbClr val="000000"/>
                          </a:solidFill>
                        </a:rPr>
                        <a:t>150 Kennedy Drive</a:t>
                      </a:r>
                    </a:p>
                    <a:p>
                      <a:pPr marL="0" marR="0" lvl="0" indent="0" algn="l" rtl="0">
                        <a:spcBef>
                          <a:spcPts val="0"/>
                        </a:spcBef>
                        <a:spcAft>
                          <a:spcPts val="0"/>
                        </a:spcAft>
                        <a:buNone/>
                      </a:pPr>
                      <a:r>
                        <a:rPr lang="en-US" sz="1400" dirty="0">
                          <a:solidFill>
                            <a:srgbClr val="000000"/>
                          </a:solidFill>
                        </a:rPr>
                        <a:t>Elkins, WV 26241</a:t>
                      </a:r>
                    </a:p>
                    <a:p>
                      <a:pPr marL="0" marR="0" lvl="0" indent="0" algn="l" rtl="0">
                        <a:spcBef>
                          <a:spcPts val="0"/>
                        </a:spcBef>
                        <a:spcAft>
                          <a:spcPts val="0"/>
                        </a:spcAft>
                        <a:buNone/>
                      </a:pPr>
                      <a:endParaRPr sz="1100" dirty="0">
                        <a:solidFill>
                          <a:srgbClr val="000000"/>
                        </a:solidFill>
                      </a:endParaRPr>
                    </a:p>
                    <a:p>
                      <a:pPr marL="0" marR="0" lvl="0" indent="0" algn="l" rtl="0">
                        <a:spcBef>
                          <a:spcPts val="0"/>
                        </a:spcBef>
                        <a:spcAft>
                          <a:spcPts val="0"/>
                        </a:spcAft>
                        <a:buNone/>
                      </a:pPr>
                      <a:endParaRPr sz="1400" dirty="0">
                        <a:solidFill>
                          <a:srgbClr val="000000"/>
                        </a:solidFill>
                      </a:endParaRPr>
                    </a:p>
                  </a:txBody>
                  <a:tcPr marL="91450" marR="91450" marT="34300" marB="343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0"/>
                  </a:ext>
                </a:extLst>
              </a:tr>
              <a:tr h="891475">
                <a:tc>
                  <a:txBody>
                    <a:bodyPr/>
                    <a:lstStyle/>
                    <a:p>
                      <a:pPr marL="0" marR="0" lvl="0" indent="0" algn="l" rtl="0">
                        <a:spcBef>
                          <a:spcPts val="0"/>
                        </a:spcBef>
                        <a:spcAft>
                          <a:spcPts val="0"/>
                        </a:spcAft>
                        <a:buNone/>
                      </a:pPr>
                      <a:r>
                        <a:rPr lang="en-US" sz="1400" dirty="0">
                          <a:solidFill>
                            <a:srgbClr val="000000"/>
                          </a:solidFill>
                        </a:rPr>
                        <a:t>Beverly Elementary School </a:t>
                      </a:r>
                    </a:p>
                    <a:p>
                      <a:pPr marL="0" marR="0" lvl="0" indent="0" algn="l" rtl="0">
                        <a:spcBef>
                          <a:spcPts val="0"/>
                        </a:spcBef>
                        <a:spcAft>
                          <a:spcPts val="0"/>
                        </a:spcAft>
                        <a:buNone/>
                      </a:pPr>
                      <a:r>
                        <a:rPr lang="en-US" sz="1400" dirty="0">
                          <a:solidFill>
                            <a:srgbClr val="000000"/>
                          </a:solidFill>
                        </a:rPr>
                        <a:t>505 Main Street</a:t>
                      </a:r>
                    </a:p>
                    <a:p>
                      <a:pPr marL="0" marR="0" lvl="0" indent="0" algn="l" rtl="0">
                        <a:spcBef>
                          <a:spcPts val="0"/>
                        </a:spcBef>
                        <a:spcAft>
                          <a:spcPts val="0"/>
                        </a:spcAft>
                        <a:buNone/>
                      </a:pPr>
                      <a:r>
                        <a:rPr lang="en-US" sz="1400" dirty="0">
                          <a:solidFill>
                            <a:srgbClr val="000000"/>
                          </a:solidFill>
                        </a:rPr>
                        <a:t>Beverly, WV 26253</a:t>
                      </a:r>
                      <a:endParaRPr sz="1400" dirty="0">
                        <a:solidFill>
                          <a:srgbClr val="000000"/>
                        </a:solidFill>
                      </a:endParaRPr>
                    </a:p>
                  </a:txBody>
                  <a:tcPr marL="91450" marR="91450" marT="34300" marB="343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r>
                        <a:rPr lang="en-US" sz="1400" dirty="0">
                          <a:solidFill>
                            <a:srgbClr val="000000"/>
                          </a:solidFill>
                        </a:rPr>
                        <a:t>George Ward Elementary</a:t>
                      </a:r>
                      <a:r>
                        <a:rPr lang="en-US" sz="1400" baseline="0" dirty="0">
                          <a:solidFill>
                            <a:srgbClr val="000000"/>
                          </a:solidFill>
                        </a:rPr>
                        <a:t> School </a:t>
                      </a:r>
                      <a:endParaRPr sz="1100" dirty="0">
                        <a:solidFill>
                          <a:srgbClr val="000000"/>
                        </a:solidFill>
                      </a:endParaRPr>
                    </a:p>
                    <a:p>
                      <a:pPr marL="0" marR="0" lvl="0" indent="0" algn="l" rtl="0">
                        <a:spcBef>
                          <a:spcPts val="0"/>
                        </a:spcBef>
                        <a:spcAft>
                          <a:spcPts val="0"/>
                        </a:spcAft>
                        <a:buNone/>
                      </a:pPr>
                      <a:r>
                        <a:rPr lang="en-US" sz="1400" dirty="0">
                          <a:solidFill>
                            <a:srgbClr val="000000"/>
                          </a:solidFill>
                          <a:latin typeface="Garamond"/>
                          <a:ea typeface="Garamond"/>
                          <a:cs typeface="Garamond"/>
                          <a:sym typeface="Garamond"/>
                        </a:rPr>
                        <a:t>P.O.</a:t>
                      </a:r>
                      <a:r>
                        <a:rPr lang="en-US" sz="1400" baseline="0" dirty="0">
                          <a:solidFill>
                            <a:srgbClr val="000000"/>
                          </a:solidFill>
                          <a:latin typeface="Garamond"/>
                          <a:ea typeface="Garamond"/>
                          <a:cs typeface="Garamond"/>
                          <a:sym typeface="Garamond"/>
                        </a:rPr>
                        <a:t> Box 278 </a:t>
                      </a:r>
                    </a:p>
                    <a:p>
                      <a:pPr marL="0" marR="0" lvl="0" indent="0" algn="l" rtl="0">
                        <a:spcBef>
                          <a:spcPts val="0"/>
                        </a:spcBef>
                        <a:spcAft>
                          <a:spcPts val="0"/>
                        </a:spcAft>
                        <a:buNone/>
                      </a:pPr>
                      <a:r>
                        <a:rPr lang="en-US" sz="1400" baseline="0" dirty="0">
                          <a:solidFill>
                            <a:srgbClr val="000000"/>
                          </a:solidFill>
                          <a:latin typeface="Garamond"/>
                          <a:sym typeface="Garamond"/>
                        </a:rPr>
                        <a:t>Millcreek, WV 26280</a:t>
                      </a:r>
                      <a:endParaRPr sz="1400" dirty="0">
                        <a:solidFill>
                          <a:srgbClr val="000000"/>
                        </a:solidFill>
                      </a:endParaRPr>
                    </a:p>
                  </a:txBody>
                  <a:tcPr marL="91450" marR="91450" marT="34300" marB="343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1"/>
                  </a:ext>
                </a:extLst>
              </a:tr>
              <a:tr h="891475">
                <a:tc>
                  <a:txBody>
                    <a:bodyPr/>
                    <a:lstStyle/>
                    <a:p>
                      <a:pPr marL="0" marR="0" lvl="0" indent="0" algn="l" rtl="0">
                        <a:spcBef>
                          <a:spcPts val="0"/>
                        </a:spcBef>
                        <a:spcAft>
                          <a:spcPts val="0"/>
                        </a:spcAft>
                        <a:buNone/>
                      </a:pPr>
                      <a:r>
                        <a:rPr lang="en-US" sz="1400" dirty="0">
                          <a:solidFill>
                            <a:srgbClr val="000000"/>
                          </a:solidFill>
                        </a:rPr>
                        <a:t>North Elementary School </a:t>
                      </a:r>
                      <a:endParaRPr sz="1100" dirty="0">
                        <a:solidFill>
                          <a:srgbClr val="000000"/>
                        </a:solidFill>
                      </a:endParaRPr>
                    </a:p>
                    <a:p>
                      <a:pPr marL="0" marR="0" lvl="0" indent="0" algn="l" rtl="0">
                        <a:lnSpc>
                          <a:spcPct val="100000"/>
                        </a:lnSpc>
                        <a:spcBef>
                          <a:spcPts val="0"/>
                        </a:spcBef>
                        <a:spcAft>
                          <a:spcPts val="0"/>
                        </a:spcAft>
                        <a:buClr>
                          <a:schemeClr val="dk1"/>
                        </a:buClr>
                        <a:buSzPts val="1400"/>
                        <a:buFont typeface="Garamond"/>
                        <a:buNone/>
                      </a:pPr>
                      <a:r>
                        <a:rPr lang="en-US" sz="1400" dirty="0">
                          <a:solidFill>
                            <a:srgbClr val="000000"/>
                          </a:solidFill>
                          <a:latin typeface="Garamond"/>
                          <a:ea typeface="Garamond"/>
                          <a:cs typeface="Garamond"/>
                          <a:sym typeface="Garamond"/>
                        </a:rPr>
                        <a:t>410 Kennedy Street </a:t>
                      </a:r>
                    </a:p>
                    <a:p>
                      <a:pPr marL="0" marR="0" lvl="0" indent="0" algn="l" rtl="0">
                        <a:lnSpc>
                          <a:spcPct val="100000"/>
                        </a:lnSpc>
                        <a:spcBef>
                          <a:spcPts val="0"/>
                        </a:spcBef>
                        <a:spcAft>
                          <a:spcPts val="0"/>
                        </a:spcAft>
                        <a:buClr>
                          <a:schemeClr val="dk1"/>
                        </a:buClr>
                        <a:buSzPts val="1400"/>
                        <a:buFont typeface="Garamond"/>
                        <a:buNone/>
                      </a:pPr>
                      <a:r>
                        <a:rPr lang="en-US" sz="1400" dirty="0">
                          <a:solidFill>
                            <a:srgbClr val="000000"/>
                          </a:solidFill>
                          <a:latin typeface="Garamond"/>
                          <a:sym typeface="Garamond"/>
                        </a:rPr>
                        <a:t>Elkins, WV 26241</a:t>
                      </a:r>
                      <a:endParaRPr sz="1100" dirty="0">
                        <a:solidFill>
                          <a:srgbClr val="000000"/>
                        </a:solidFill>
                      </a:endParaRPr>
                    </a:p>
                    <a:p>
                      <a:pPr marL="0" marR="0" lvl="0" indent="0" algn="l" rtl="0">
                        <a:spcBef>
                          <a:spcPts val="0"/>
                        </a:spcBef>
                        <a:spcAft>
                          <a:spcPts val="0"/>
                        </a:spcAft>
                        <a:buNone/>
                      </a:pPr>
                      <a:endParaRPr sz="1400" dirty="0">
                        <a:solidFill>
                          <a:srgbClr val="000000"/>
                        </a:solidFill>
                      </a:endParaRPr>
                    </a:p>
                  </a:txBody>
                  <a:tcPr marL="91450" marR="91450" marT="34300" marB="343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r>
                        <a:rPr lang="en-US" sz="1400" dirty="0">
                          <a:solidFill>
                            <a:srgbClr val="000000"/>
                          </a:solidFill>
                        </a:rPr>
                        <a:t>Elkins Middle School </a:t>
                      </a:r>
                      <a:endParaRPr sz="1100" dirty="0">
                        <a:solidFill>
                          <a:srgbClr val="000000"/>
                        </a:solidFill>
                      </a:endParaRPr>
                    </a:p>
                    <a:p>
                      <a:pPr marL="0" marR="0" lvl="0" indent="0" algn="l" rtl="0">
                        <a:spcBef>
                          <a:spcPts val="0"/>
                        </a:spcBef>
                        <a:spcAft>
                          <a:spcPts val="0"/>
                        </a:spcAft>
                        <a:buNone/>
                      </a:pPr>
                      <a:r>
                        <a:rPr lang="en-US" sz="1400" dirty="0">
                          <a:solidFill>
                            <a:srgbClr val="000000"/>
                          </a:solidFill>
                          <a:latin typeface="Garamond"/>
                          <a:sym typeface="Garamond"/>
                        </a:rPr>
                        <a:t>308</a:t>
                      </a:r>
                      <a:r>
                        <a:rPr lang="en-US" sz="1400" baseline="0" dirty="0">
                          <a:solidFill>
                            <a:srgbClr val="000000"/>
                          </a:solidFill>
                          <a:latin typeface="Garamond"/>
                          <a:sym typeface="Garamond"/>
                        </a:rPr>
                        <a:t> Robert E. Lee Avenue </a:t>
                      </a:r>
                    </a:p>
                    <a:p>
                      <a:pPr marL="0" marR="0" lvl="0" indent="0" algn="l" rtl="0">
                        <a:spcBef>
                          <a:spcPts val="0"/>
                        </a:spcBef>
                        <a:spcAft>
                          <a:spcPts val="0"/>
                        </a:spcAft>
                        <a:buNone/>
                      </a:pPr>
                      <a:r>
                        <a:rPr lang="en-US" sz="1400" baseline="0" dirty="0">
                          <a:solidFill>
                            <a:srgbClr val="000000"/>
                          </a:solidFill>
                          <a:latin typeface="Garamond"/>
                          <a:sym typeface="Garamond"/>
                        </a:rPr>
                        <a:t>Elkins, WV 26241</a:t>
                      </a:r>
                      <a:endParaRPr sz="1400" dirty="0">
                        <a:solidFill>
                          <a:srgbClr val="000000"/>
                        </a:solidFill>
                      </a:endParaRPr>
                    </a:p>
                  </a:txBody>
                  <a:tcPr marL="91450" marR="91450" marT="34300" marB="343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2"/>
                  </a:ext>
                </a:extLst>
              </a:tr>
              <a:tr h="891475">
                <a:tc>
                  <a:txBody>
                    <a:bodyPr/>
                    <a:lstStyle/>
                    <a:p>
                      <a:pPr marL="0" marR="0" lvl="0" indent="0" algn="l" rtl="0">
                        <a:spcBef>
                          <a:spcPts val="0"/>
                        </a:spcBef>
                        <a:spcAft>
                          <a:spcPts val="0"/>
                        </a:spcAft>
                        <a:buNone/>
                      </a:pPr>
                      <a:r>
                        <a:rPr lang="en-US" sz="1400" dirty="0" err="1">
                          <a:solidFill>
                            <a:srgbClr val="000000"/>
                          </a:solidFill>
                        </a:rPr>
                        <a:t>Coalton</a:t>
                      </a:r>
                      <a:r>
                        <a:rPr lang="en-US" sz="1400" dirty="0">
                          <a:solidFill>
                            <a:srgbClr val="000000"/>
                          </a:solidFill>
                        </a:rPr>
                        <a:t> Eleme</a:t>
                      </a:r>
                      <a:r>
                        <a:rPr lang="en-US" sz="1400" baseline="0" dirty="0">
                          <a:solidFill>
                            <a:srgbClr val="000000"/>
                          </a:solidFill>
                        </a:rPr>
                        <a:t>ntary School </a:t>
                      </a:r>
                      <a:endParaRPr sz="1100" dirty="0">
                        <a:solidFill>
                          <a:srgbClr val="000000"/>
                        </a:solidFill>
                      </a:endParaRPr>
                    </a:p>
                    <a:p>
                      <a:pPr marL="0" marR="0" lvl="0" indent="0" algn="l" rtl="0">
                        <a:lnSpc>
                          <a:spcPct val="100000"/>
                        </a:lnSpc>
                        <a:spcBef>
                          <a:spcPts val="0"/>
                        </a:spcBef>
                        <a:spcAft>
                          <a:spcPts val="0"/>
                        </a:spcAft>
                        <a:buClr>
                          <a:schemeClr val="dk1"/>
                        </a:buClr>
                        <a:buSzPts val="1400"/>
                        <a:buFont typeface="Garamond"/>
                        <a:buNone/>
                      </a:pPr>
                      <a:r>
                        <a:rPr lang="en" sz="1400" dirty="0">
                          <a:solidFill>
                            <a:srgbClr val="000000"/>
                          </a:solidFill>
                          <a:latin typeface="Garamond"/>
                          <a:ea typeface="Garamond"/>
                          <a:cs typeface="Garamond"/>
                          <a:sym typeface="Garamond"/>
                        </a:rPr>
                        <a:t>278 Broadway Avenue</a:t>
                      </a:r>
                      <a:r>
                        <a:rPr lang="en" sz="1400" baseline="0" dirty="0">
                          <a:solidFill>
                            <a:srgbClr val="000000"/>
                          </a:solidFill>
                          <a:latin typeface="Garamond"/>
                          <a:ea typeface="Garamond"/>
                          <a:cs typeface="Garamond"/>
                          <a:sym typeface="Garamond"/>
                        </a:rPr>
                        <a:t> 70</a:t>
                      </a:r>
                    </a:p>
                    <a:p>
                      <a:pPr marL="0" marR="0" lvl="0" indent="0" algn="l" rtl="0">
                        <a:lnSpc>
                          <a:spcPct val="100000"/>
                        </a:lnSpc>
                        <a:spcBef>
                          <a:spcPts val="0"/>
                        </a:spcBef>
                        <a:spcAft>
                          <a:spcPts val="0"/>
                        </a:spcAft>
                        <a:buClr>
                          <a:schemeClr val="dk1"/>
                        </a:buClr>
                        <a:buSzPts val="1400"/>
                        <a:buFont typeface="Garamond"/>
                        <a:buNone/>
                      </a:pPr>
                      <a:r>
                        <a:rPr lang="en" sz="1400" dirty="0">
                          <a:solidFill>
                            <a:srgbClr val="000000"/>
                          </a:solidFill>
                          <a:latin typeface="Garamond"/>
                          <a:ea typeface="Garamond"/>
                          <a:cs typeface="Garamond"/>
                          <a:sym typeface="Garamond"/>
                        </a:rPr>
                        <a:t>Coalton,</a:t>
                      </a:r>
                      <a:r>
                        <a:rPr lang="en" sz="1400" baseline="0" dirty="0">
                          <a:solidFill>
                            <a:srgbClr val="000000"/>
                          </a:solidFill>
                          <a:latin typeface="Garamond"/>
                          <a:ea typeface="Garamond"/>
                          <a:cs typeface="Garamond"/>
                          <a:sym typeface="Garamond"/>
                        </a:rPr>
                        <a:t> WV 26257</a:t>
                      </a:r>
                      <a:r>
                        <a:rPr lang="en" sz="1400" dirty="0">
                          <a:solidFill>
                            <a:srgbClr val="000000"/>
                          </a:solidFill>
                          <a:latin typeface="Garamond"/>
                          <a:ea typeface="Garamond"/>
                          <a:cs typeface="Garamond"/>
                          <a:sym typeface="Garamond"/>
                        </a:rPr>
                        <a:t> </a:t>
                      </a:r>
                      <a:endParaRPr sz="1100" dirty="0">
                        <a:solidFill>
                          <a:srgbClr val="000000"/>
                        </a:solidFill>
                      </a:endParaRPr>
                    </a:p>
                    <a:p>
                      <a:pPr marL="0" marR="0" lvl="0" indent="0" algn="l" rtl="0">
                        <a:spcBef>
                          <a:spcPts val="0"/>
                        </a:spcBef>
                        <a:spcAft>
                          <a:spcPts val="0"/>
                        </a:spcAft>
                        <a:buNone/>
                      </a:pPr>
                      <a:endParaRPr sz="1400" dirty="0">
                        <a:solidFill>
                          <a:srgbClr val="000000"/>
                        </a:solidFill>
                      </a:endParaRPr>
                    </a:p>
                  </a:txBody>
                  <a:tcPr marL="91450" marR="91450" marT="34300" marB="343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r>
                        <a:rPr lang="en-US" sz="1400" dirty="0">
                          <a:solidFill>
                            <a:srgbClr val="000000"/>
                          </a:solidFill>
                        </a:rPr>
                        <a:t>Harman Elementary School </a:t>
                      </a:r>
                    </a:p>
                    <a:p>
                      <a:pPr marL="0" marR="0" lvl="0" indent="0" algn="l" rtl="0">
                        <a:spcBef>
                          <a:spcPts val="0"/>
                        </a:spcBef>
                        <a:spcAft>
                          <a:spcPts val="0"/>
                        </a:spcAft>
                        <a:buNone/>
                      </a:pPr>
                      <a:r>
                        <a:rPr lang="en-US" sz="1400" dirty="0">
                          <a:solidFill>
                            <a:srgbClr val="000000"/>
                          </a:solidFill>
                        </a:rPr>
                        <a:t>P.O.</a:t>
                      </a:r>
                      <a:r>
                        <a:rPr lang="en-US" sz="1400" baseline="0" dirty="0">
                          <a:solidFill>
                            <a:srgbClr val="000000"/>
                          </a:solidFill>
                        </a:rPr>
                        <a:t> Box 130</a:t>
                      </a:r>
                    </a:p>
                    <a:p>
                      <a:pPr marL="0" marR="0" lvl="0" indent="0" algn="l" rtl="0">
                        <a:spcBef>
                          <a:spcPts val="0"/>
                        </a:spcBef>
                        <a:spcAft>
                          <a:spcPts val="0"/>
                        </a:spcAft>
                        <a:buNone/>
                      </a:pPr>
                      <a:r>
                        <a:rPr lang="en-US" sz="1400" baseline="0" dirty="0">
                          <a:solidFill>
                            <a:srgbClr val="000000"/>
                          </a:solidFill>
                        </a:rPr>
                        <a:t>Harmon, WV 262</a:t>
                      </a:r>
                      <a:endParaRPr sz="1400" dirty="0">
                        <a:solidFill>
                          <a:srgbClr val="000000"/>
                        </a:solidFill>
                      </a:endParaRPr>
                    </a:p>
                  </a:txBody>
                  <a:tcPr marL="91450" marR="91450" marT="34300" marB="343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3"/>
                  </a:ext>
                </a:extLst>
              </a:tr>
            </a:tbl>
          </a:graphicData>
        </a:graphic>
      </p:graphicFrame>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gradFill>
          <a:gsLst>
            <a:gs pos="0">
              <a:schemeClr val="tx2">
                <a:lumMod val="10000"/>
              </a:schemeClr>
            </a:gs>
            <a:gs pos="36000">
              <a:srgbClr val="E6882A"/>
            </a:gs>
            <a:gs pos="100000">
              <a:schemeClr val="tx2">
                <a:lumMod val="10000"/>
              </a:schemeClr>
            </a:gs>
            <a:gs pos="100000">
              <a:srgbClr val="E6882A"/>
            </a:gs>
          </a:gsLst>
          <a:lin ang="5400000" scaled="1"/>
        </a:gradFill>
        <a:effectLst/>
      </p:bgPr>
    </p:bg>
    <p:spTree>
      <p:nvGrpSpPr>
        <p:cNvPr id="1" name="Shape 239"/>
        <p:cNvGrpSpPr/>
        <p:nvPr/>
      </p:nvGrpSpPr>
      <p:grpSpPr>
        <a:xfrm>
          <a:off x="0" y="0"/>
          <a:ext cx="0" cy="0"/>
          <a:chOff x="0" y="0"/>
          <a:chExt cx="0" cy="0"/>
        </a:xfrm>
      </p:grpSpPr>
      <p:graphicFrame>
        <p:nvGraphicFramePr>
          <p:cNvPr id="240" name="Shape 240"/>
          <p:cNvGraphicFramePr/>
          <p:nvPr>
            <p:extLst>
              <p:ext uri="{D42A27DB-BD31-4B8C-83A1-F6EECF244321}">
                <p14:modId xmlns:p14="http://schemas.microsoft.com/office/powerpoint/2010/main" val="3815510819"/>
              </p:ext>
            </p:extLst>
          </p:nvPr>
        </p:nvGraphicFramePr>
        <p:xfrm>
          <a:off x="539750" y="735806"/>
          <a:ext cx="8153400" cy="3825235"/>
        </p:xfrm>
        <a:graphic>
          <a:graphicData uri="http://schemas.openxmlformats.org/drawingml/2006/table">
            <a:tbl>
              <a:tblPr bandRow="1">
                <a:noFill/>
                <a:tableStyleId>{938DE563-F71E-460A-8EA0-F3CC318FC668}</a:tableStyleId>
              </a:tblPr>
              <a:tblGrid>
                <a:gridCol w="4076700">
                  <a:extLst>
                    <a:ext uri="{9D8B030D-6E8A-4147-A177-3AD203B41FA5}">
                      <a16:colId xmlns:a16="http://schemas.microsoft.com/office/drawing/2014/main" val="20000"/>
                    </a:ext>
                  </a:extLst>
                </a:gridCol>
                <a:gridCol w="4076700">
                  <a:extLst>
                    <a:ext uri="{9D8B030D-6E8A-4147-A177-3AD203B41FA5}">
                      <a16:colId xmlns:a16="http://schemas.microsoft.com/office/drawing/2014/main" val="20001"/>
                    </a:ext>
                  </a:extLst>
                </a:gridCol>
              </a:tblGrid>
              <a:tr h="891475">
                <a:tc>
                  <a:txBody>
                    <a:bodyPr/>
                    <a:lstStyle/>
                    <a:p>
                      <a:pPr marL="0" marR="0" lvl="0" indent="0" algn="l" rtl="0">
                        <a:spcBef>
                          <a:spcPts val="0"/>
                        </a:spcBef>
                        <a:spcAft>
                          <a:spcPts val="0"/>
                        </a:spcAft>
                        <a:buNone/>
                      </a:pPr>
                      <a:r>
                        <a:rPr lang="en-US" sz="1400" u="none" strike="noStrike" cap="none" dirty="0">
                          <a:solidFill>
                            <a:srgbClr val="000000"/>
                          </a:solidFill>
                        </a:rPr>
                        <a:t>Homestead Elementary School </a:t>
                      </a:r>
                      <a:endParaRPr lang="en-US" sz="1400" u="none" strike="noStrike" cap="none" baseline="0" dirty="0">
                        <a:solidFill>
                          <a:srgbClr val="000000"/>
                        </a:solidFill>
                      </a:endParaRPr>
                    </a:p>
                    <a:p>
                      <a:pPr marL="0" marR="0" lvl="0" indent="0" algn="l" rtl="0">
                        <a:spcBef>
                          <a:spcPts val="0"/>
                        </a:spcBef>
                        <a:spcAft>
                          <a:spcPts val="0"/>
                        </a:spcAft>
                        <a:buNone/>
                      </a:pPr>
                      <a:r>
                        <a:rPr lang="en-US" sz="1400" u="none" strike="noStrike" cap="none" baseline="0" dirty="0">
                          <a:solidFill>
                            <a:srgbClr val="000000"/>
                          </a:solidFill>
                        </a:rPr>
                        <a:t>P.O. Box 158 </a:t>
                      </a:r>
                    </a:p>
                    <a:p>
                      <a:pPr marL="0" marR="0" lvl="0" indent="0" algn="l" rtl="0">
                        <a:spcBef>
                          <a:spcPts val="0"/>
                        </a:spcBef>
                        <a:spcAft>
                          <a:spcPts val="0"/>
                        </a:spcAft>
                        <a:buNone/>
                      </a:pPr>
                      <a:r>
                        <a:rPr lang="en-US" sz="1400" u="none" strike="noStrike" cap="none" baseline="0" dirty="0">
                          <a:solidFill>
                            <a:srgbClr val="000000"/>
                          </a:solidFill>
                        </a:rPr>
                        <a:t>Dailey, WV 26259</a:t>
                      </a:r>
                      <a:endParaRPr sz="1100" dirty="0">
                        <a:solidFill>
                          <a:srgbClr val="000000"/>
                        </a:solidFill>
                      </a:endParaRPr>
                    </a:p>
                    <a:p>
                      <a:pPr marL="0" marR="0" lvl="0" indent="0" algn="l" rtl="0">
                        <a:spcBef>
                          <a:spcPts val="0"/>
                        </a:spcBef>
                        <a:spcAft>
                          <a:spcPts val="0"/>
                        </a:spcAft>
                        <a:buNone/>
                      </a:pPr>
                      <a:endParaRPr sz="1400" dirty="0">
                        <a:solidFill>
                          <a:srgbClr val="000000"/>
                        </a:solidFill>
                      </a:endParaRPr>
                    </a:p>
                  </a:txBody>
                  <a:tcPr marL="91450" marR="91450" marT="34300" marB="343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r>
                        <a:rPr lang="en-US" sz="1400" dirty="0">
                          <a:solidFill>
                            <a:srgbClr val="000000"/>
                          </a:solidFill>
                        </a:rPr>
                        <a:t>Jennings Randolph Elementary School</a:t>
                      </a:r>
                      <a:r>
                        <a:rPr lang="en-US" sz="1400" baseline="0" dirty="0">
                          <a:solidFill>
                            <a:srgbClr val="000000"/>
                          </a:solidFill>
                        </a:rPr>
                        <a:t> </a:t>
                      </a:r>
                    </a:p>
                    <a:p>
                      <a:pPr marL="0" marR="0" lvl="0" indent="0" algn="l" rtl="0">
                        <a:spcBef>
                          <a:spcPts val="0"/>
                        </a:spcBef>
                        <a:spcAft>
                          <a:spcPts val="0"/>
                        </a:spcAft>
                        <a:buNone/>
                      </a:pPr>
                      <a:r>
                        <a:rPr lang="en-US" sz="1400" baseline="0" dirty="0">
                          <a:solidFill>
                            <a:srgbClr val="000000"/>
                          </a:solidFill>
                        </a:rPr>
                        <a:t>101 Scott Ford Road </a:t>
                      </a:r>
                      <a:endParaRPr lang="en-US" sz="1400" dirty="0">
                        <a:solidFill>
                          <a:srgbClr val="000000"/>
                        </a:solidFill>
                      </a:endParaRPr>
                    </a:p>
                    <a:p>
                      <a:pPr marL="0" marR="0" lvl="0" indent="0" algn="l" rtl="0">
                        <a:spcBef>
                          <a:spcPts val="0"/>
                        </a:spcBef>
                        <a:spcAft>
                          <a:spcPts val="0"/>
                        </a:spcAft>
                        <a:buNone/>
                      </a:pPr>
                      <a:r>
                        <a:rPr lang="en-US" sz="1400" dirty="0">
                          <a:solidFill>
                            <a:srgbClr val="000000"/>
                          </a:solidFill>
                        </a:rPr>
                        <a:t>Elkins, WV 26241</a:t>
                      </a:r>
                    </a:p>
                    <a:p>
                      <a:pPr marL="0" marR="0" lvl="0" indent="0" algn="l" rtl="0">
                        <a:spcBef>
                          <a:spcPts val="0"/>
                        </a:spcBef>
                        <a:spcAft>
                          <a:spcPts val="0"/>
                        </a:spcAft>
                        <a:buNone/>
                      </a:pPr>
                      <a:endParaRPr sz="1100" dirty="0">
                        <a:solidFill>
                          <a:srgbClr val="000000"/>
                        </a:solidFill>
                      </a:endParaRPr>
                    </a:p>
                    <a:p>
                      <a:pPr marL="0" marR="0" lvl="0" indent="0" algn="l" rtl="0">
                        <a:spcBef>
                          <a:spcPts val="0"/>
                        </a:spcBef>
                        <a:spcAft>
                          <a:spcPts val="0"/>
                        </a:spcAft>
                        <a:buNone/>
                      </a:pPr>
                      <a:endParaRPr sz="1400" dirty="0">
                        <a:solidFill>
                          <a:srgbClr val="000000"/>
                        </a:solidFill>
                      </a:endParaRPr>
                    </a:p>
                  </a:txBody>
                  <a:tcPr marL="91450" marR="91450" marT="34300" marB="343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0"/>
                  </a:ext>
                </a:extLst>
              </a:tr>
              <a:tr h="891475">
                <a:tc>
                  <a:txBody>
                    <a:bodyPr/>
                    <a:lstStyle/>
                    <a:p>
                      <a:pPr marL="0" marR="0" lvl="0" indent="0" algn="l" rtl="0">
                        <a:spcBef>
                          <a:spcPts val="0"/>
                        </a:spcBef>
                        <a:spcAft>
                          <a:spcPts val="0"/>
                        </a:spcAft>
                        <a:buNone/>
                      </a:pPr>
                      <a:r>
                        <a:rPr lang="en-US" sz="1400" dirty="0">
                          <a:solidFill>
                            <a:srgbClr val="000000"/>
                          </a:solidFill>
                        </a:rPr>
                        <a:t>Pickens Elementary School </a:t>
                      </a:r>
                    </a:p>
                    <a:p>
                      <a:pPr marL="0" marR="0" lvl="0" indent="0" algn="l" rtl="0">
                        <a:spcBef>
                          <a:spcPts val="0"/>
                        </a:spcBef>
                        <a:spcAft>
                          <a:spcPts val="0"/>
                        </a:spcAft>
                        <a:buNone/>
                      </a:pPr>
                      <a:r>
                        <a:rPr lang="en-US" sz="1400" dirty="0">
                          <a:solidFill>
                            <a:srgbClr val="000000"/>
                          </a:solidFill>
                        </a:rPr>
                        <a:t>One</a:t>
                      </a:r>
                      <a:r>
                        <a:rPr lang="en-US" sz="1400" baseline="0" dirty="0">
                          <a:solidFill>
                            <a:srgbClr val="000000"/>
                          </a:solidFill>
                        </a:rPr>
                        <a:t> Panther Place </a:t>
                      </a:r>
                      <a:endParaRPr lang="en-US" sz="1400" dirty="0">
                        <a:solidFill>
                          <a:srgbClr val="000000"/>
                        </a:solidFill>
                      </a:endParaRPr>
                    </a:p>
                    <a:p>
                      <a:pPr marL="0" marR="0" lvl="0" indent="0" algn="l" rtl="0">
                        <a:spcBef>
                          <a:spcPts val="0"/>
                        </a:spcBef>
                        <a:spcAft>
                          <a:spcPts val="0"/>
                        </a:spcAft>
                        <a:buNone/>
                      </a:pPr>
                      <a:r>
                        <a:rPr lang="en-US" sz="1400" dirty="0">
                          <a:solidFill>
                            <a:srgbClr val="000000"/>
                          </a:solidFill>
                        </a:rPr>
                        <a:t>Pickens, WV 26230</a:t>
                      </a:r>
                      <a:endParaRPr sz="1400" dirty="0">
                        <a:solidFill>
                          <a:srgbClr val="000000"/>
                        </a:solidFill>
                      </a:endParaRPr>
                    </a:p>
                  </a:txBody>
                  <a:tcPr marL="91450" marR="91450" marT="34300" marB="343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r>
                        <a:rPr lang="en-US" sz="1400" dirty="0">
                          <a:solidFill>
                            <a:srgbClr val="000000"/>
                          </a:solidFill>
                        </a:rPr>
                        <a:t>Third Ward Elementary</a:t>
                      </a:r>
                      <a:r>
                        <a:rPr lang="en-US" sz="1400" baseline="0" dirty="0">
                          <a:solidFill>
                            <a:srgbClr val="000000"/>
                          </a:solidFill>
                        </a:rPr>
                        <a:t> School </a:t>
                      </a:r>
                      <a:endParaRPr sz="1100" dirty="0">
                        <a:solidFill>
                          <a:srgbClr val="000000"/>
                        </a:solidFill>
                      </a:endParaRPr>
                    </a:p>
                    <a:p>
                      <a:pPr marL="0" marR="0" lvl="0" indent="0" algn="l" rtl="0">
                        <a:spcBef>
                          <a:spcPts val="0"/>
                        </a:spcBef>
                        <a:spcAft>
                          <a:spcPts val="0"/>
                        </a:spcAft>
                        <a:buNone/>
                      </a:pPr>
                      <a:r>
                        <a:rPr lang="en-US" sz="1400" dirty="0">
                          <a:solidFill>
                            <a:srgbClr val="000000"/>
                          </a:solidFill>
                          <a:latin typeface="Garamond"/>
                          <a:ea typeface="Garamond"/>
                          <a:cs typeface="Garamond"/>
                          <a:sym typeface="Garamond"/>
                        </a:rPr>
                        <a:t>111 Nathan Street</a:t>
                      </a:r>
                    </a:p>
                    <a:p>
                      <a:pPr marL="0" marR="0" lvl="0" indent="0" algn="l" rtl="0">
                        <a:spcBef>
                          <a:spcPts val="0"/>
                        </a:spcBef>
                        <a:spcAft>
                          <a:spcPts val="0"/>
                        </a:spcAft>
                        <a:buNone/>
                      </a:pPr>
                      <a:r>
                        <a:rPr lang="en-US" sz="1400" dirty="0">
                          <a:solidFill>
                            <a:srgbClr val="000000"/>
                          </a:solidFill>
                          <a:latin typeface="Garamond"/>
                          <a:sym typeface="Garamond"/>
                        </a:rPr>
                        <a:t>Elkins,</a:t>
                      </a:r>
                      <a:r>
                        <a:rPr lang="en-US" sz="1400" baseline="0" dirty="0">
                          <a:solidFill>
                            <a:srgbClr val="000000"/>
                          </a:solidFill>
                          <a:latin typeface="Garamond"/>
                          <a:sym typeface="Garamond"/>
                        </a:rPr>
                        <a:t> WV 26241</a:t>
                      </a:r>
                      <a:endParaRPr sz="1400" dirty="0">
                        <a:solidFill>
                          <a:srgbClr val="000000"/>
                        </a:solidFill>
                      </a:endParaRPr>
                    </a:p>
                  </a:txBody>
                  <a:tcPr marL="91450" marR="91450" marT="34300" marB="343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1"/>
                  </a:ext>
                </a:extLst>
              </a:tr>
              <a:tr h="891475">
                <a:tc>
                  <a:txBody>
                    <a:bodyPr/>
                    <a:lstStyle/>
                    <a:p>
                      <a:pPr marL="0" marR="0" lvl="0" indent="0" algn="l" rtl="0">
                        <a:spcBef>
                          <a:spcPts val="0"/>
                        </a:spcBef>
                        <a:spcAft>
                          <a:spcPts val="0"/>
                        </a:spcAft>
                        <a:buNone/>
                      </a:pPr>
                      <a:r>
                        <a:rPr lang="en-US" sz="1400" dirty="0" err="1">
                          <a:solidFill>
                            <a:srgbClr val="000000"/>
                          </a:solidFill>
                        </a:rPr>
                        <a:t>Tygarts</a:t>
                      </a:r>
                      <a:r>
                        <a:rPr lang="en-US" sz="1400" dirty="0">
                          <a:solidFill>
                            <a:srgbClr val="000000"/>
                          </a:solidFill>
                        </a:rPr>
                        <a:t> Valley Middle/High School </a:t>
                      </a:r>
                      <a:endParaRPr sz="1100" dirty="0">
                        <a:solidFill>
                          <a:srgbClr val="000000"/>
                        </a:solidFill>
                      </a:endParaRPr>
                    </a:p>
                    <a:p>
                      <a:pPr marL="0" marR="0" lvl="0" indent="0" algn="l" rtl="0">
                        <a:lnSpc>
                          <a:spcPct val="100000"/>
                        </a:lnSpc>
                        <a:spcBef>
                          <a:spcPts val="0"/>
                        </a:spcBef>
                        <a:spcAft>
                          <a:spcPts val="0"/>
                        </a:spcAft>
                        <a:buClr>
                          <a:schemeClr val="dk1"/>
                        </a:buClr>
                        <a:buSzPts val="1400"/>
                        <a:buFont typeface="Garamond"/>
                        <a:buNone/>
                      </a:pPr>
                      <a:r>
                        <a:rPr lang="en-US" sz="1400" dirty="0">
                          <a:solidFill>
                            <a:srgbClr val="000000"/>
                          </a:solidFill>
                          <a:latin typeface="Garamond"/>
                          <a:ea typeface="Garamond"/>
                          <a:cs typeface="Garamond"/>
                          <a:sym typeface="Garamond"/>
                        </a:rPr>
                        <a:t>10189 Seneca Trail</a:t>
                      </a:r>
                    </a:p>
                    <a:p>
                      <a:pPr marL="0" marR="0" lvl="0" indent="0" algn="l" rtl="0">
                        <a:lnSpc>
                          <a:spcPct val="100000"/>
                        </a:lnSpc>
                        <a:spcBef>
                          <a:spcPts val="0"/>
                        </a:spcBef>
                        <a:spcAft>
                          <a:spcPts val="0"/>
                        </a:spcAft>
                        <a:buClr>
                          <a:schemeClr val="dk1"/>
                        </a:buClr>
                        <a:buSzPts val="1400"/>
                        <a:buFont typeface="Garamond"/>
                        <a:buNone/>
                      </a:pPr>
                      <a:r>
                        <a:rPr lang="en-US" sz="1400" dirty="0">
                          <a:solidFill>
                            <a:srgbClr val="000000"/>
                          </a:solidFill>
                          <a:latin typeface="Garamond"/>
                          <a:sym typeface="Garamond"/>
                        </a:rPr>
                        <a:t>Mill</a:t>
                      </a:r>
                      <a:r>
                        <a:rPr lang="en-US" sz="1400" baseline="0" dirty="0">
                          <a:solidFill>
                            <a:srgbClr val="000000"/>
                          </a:solidFill>
                          <a:latin typeface="Garamond"/>
                          <a:sym typeface="Garamond"/>
                        </a:rPr>
                        <a:t> C</a:t>
                      </a:r>
                      <a:r>
                        <a:rPr lang="en-US" sz="1400" dirty="0">
                          <a:solidFill>
                            <a:srgbClr val="000000"/>
                          </a:solidFill>
                          <a:latin typeface="Garamond"/>
                          <a:sym typeface="Garamond"/>
                        </a:rPr>
                        <a:t>reek, WV 26280</a:t>
                      </a:r>
                      <a:endParaRPr sz="1100" dirty="0">
                        <a:solidFill>
                          <a:srgbClr val="000000"/>
                        </a:solidFill>
                      </a:endParaRPr>
                    </a:p>
                    <a:p>
                      <a:pPr marL="0" marR="0" lvl="0" indent="0" algn="l" rtl="0">
                        <a:spcBef>
                          <a:spcPts val="0"/>
                        </a:spcBef>
                        <a:spcAft>
                          <a:spcPts val="0"/>
                        </a:spcAft>
                        <a:buNone/>
                      </a:pPr>
                      <a:endParaRPr sz="1400" dirty="0">
                        <a:solidFill>
                          <a:srgbClr val="000000"/>
                        </a:solidFill>
                      </a:endParaRPr>
                    </a:p>
                  </a:txBody>
                  <a:tcPr marL="91450" marR="91450" marT="34300" marB="343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r>
                        <a:rPr lang="en-US" sz="1400" dirty="0">
                          <a:solidFill>
                            <a:srgbClr val="000000"/>
                          </a:solidFill>
                        </a:rPr>
                        <a:t>Randolph Technical Center</a:t>
                      </a:r>
                      <a:endParaRPr sz="1100" dirty="0">
                        <a:solidFill>
                          <a:srgbClr val="000000"/>
                        </a:solidFill>
                      </a:endParaRPr>
                    </a:p>
                    <a:p>
                      <a:pPr marL="0" marR="0" lvl="0" indent="0" algn="l" rtl="0">
                        <a:spcBef>
                          <a:spcPts val="0"/>
                        </a:spcBef>
                        <a:spcAft>
                          <a:spcPts val="0"/>
                        </a:spcAft>
                        <a:buNone/>
                      </a:pPr>
                      <a:r>
                        <a:rPr lang="en-US" sz="1400" baseline="0" dirty="0">
                          <a:solidFill>
                            <a:srgbClr val="000000"/>
                          </a:solidFill>
                          <a:latin typeface="Garamond"/>
                          <a:sym typeface="Garamond"/>
                        </a:rPr>
                        <a:t>200 Kennedy Drive</a:t>
                      </a:r>
                    </a:p>
                    <a:p>
                      <a:pPr marL="0" marR="0" lvl="0" indent="0" algn="l" rtl="0">
                        <a:spcBef>
                          <a:spcPts val="0"/>
                        </a:spcBef>
                        <a:spcAft>
                          <a:spcPts val="0"/>
                        </a:spcAft>
                        <a:buNone/>
                      </a:pPr>
                      <a:r>
                        <a:rPr lang="en-US" sz="1400" baseline="0" dirty="0">
                          <a:solidFill>
                            <a:srgbClr val="000000"/>
                          </a:solidFill>
                          <a:latin typeface="Garamond"/>
                          <a:sym typeface="Garamond"/>
                        </a:rPr>
                        <a:t>Elkins, WV 26241</a:t>
                      </a:r>
                      <a:endParaRPr sz="1400" dirty="0">
                        <a:solidFill>
                          <a:srgbClr val="000000"/>
                        </a:solidFill>
                      </a:endParaRPr>
                    </a:p>
                  </a:txBody>
                  <a:tcPr marL="91450" marR="91450" marT="34300" marB="343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2"/>
                  </a:ext>
                </a:extLst>
              </a:tr>
              <a:tr h="891475">
                <a:tc>
                  <a:txBody>
                    <a:bodyPr/>
                    <a:lstStyle/>
                    <a:p>
                      <a:pPr marL="0" marR="0" lvl="0" indent="0" algn="l" rtl="0">
                        <a:spcBef>
                          <a:spcPts val="0"/>
                        </a:spcBef>
                        <a:spcAft>
                          <a:spcPts val="0"/>
                        </a:spcAft>
                        <a:buNone/>
                      </a:pPr>
                      <a:r>
                        <a:rPr lang="en-US" sz="1400" dirty="0">
                          <a:solidFill>
                            <a:srgbClr val="000000"/>
                          </a:solidFill>
                        </a:rPr>
                        <a:t>Randolph</a:t>
                      </a:r>
                      <a:r>
                        <a:rPr lang="en-US" sz="1400" baseline="0" dirty="0">
                          <a:solidFill>
                            <a:srgbClr val="000000"/>
                          </a:solidFill>
                        </a:rPr>
                        <a:t> County Schools</a:t>
                      </a:r>
                    </a:p>
                    <a:p>
                      <a:pPr marL="0" marR="0" lvl="0" indent="0" algn="l" rtl="0">
                        <a:spcBef>
                          <a:spcPts val="0"/>
                        </a:spcBef>
                        <a:spcAft>
                          <a:spcPts val="0"/>
                        </a:spcAft>
                        <a:buNone/>
                      </a:pPr>
                      <a:r>
                        <a:rPr lang="en-US" sz="1400" baseline="0" dirty="0">
                          <a:solidFill>
                            <a:srgbClr val="000000"/>
                          </a:solidFill>
                        </a:rPr>
                        <a:t>40 Eleventh Street </a:t>
                      </a:r>
                    </a:p>
                    <a:p>
                      <a:pPr marL="0" marR="0" lvl="0" indent="0" algn="l" rtl="0">
                        <a:spcBef>
                          <a:spcPts val="0"/>
                        </a:spcBef>
                        <a:spcAft>
                          <a:spcPts val="0"/>
                        </a:spcAft>
                        <a:buNone/>
                      </a:pPr>
                      <a:r>
                        <a:rPr lang="en-US" sz="1400" baseline="0" dirty="0">
                          <a:solidFill>
                            <a:srgbClr val="000000"/>
                          </a:solidFill>
                        </a:rPr>
                        <a:t>Elkins, WV 26241</a:t>
                      </a:r>
                    </a:p>
                    <a:p>
                      <a:pPr marL="0" marR="0" lvl="0" indent="0" algn="l" rtl="0">
                        <a:spcBef>
                          <a:spcPts val="0"/>
                        </a:spcBef>
                        <a:spcAft>
                          <a:spcPts val="0"/>
                        </a:spcAft>
                        <a:buNone/>
                      </a:pPr>
                      <a:endParaRPr sz="1400" dirty="0">
                        <a:solidFill>
                          <a:srgbClr val="000000"/>
                        </a:solidFill>
                      </a:endParaRPr>
                    </a:p>
                  </a:txBody>
                  <a:tcPr marL="91450" marR="91450" marT="34300" marB="343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400" dirty="0">
                        <a:solidFill>
                          <a:srgbClr val="000000"/>
                        </a:solidFill>
                      </a:endParaRPr>
                    </a:p>
                  </a:txBody>
                  <a:tcPr marL="91450" marR="91450" marT="34300" marB="343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50432126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gradFill>
          <a:gsLst>
            <a:gs pos="0">
              <a:schemeClr val="tx2">
                <a:lumMod val="10000"/>
              </a:schemeClr>
            </a:gs>
            <a:gs pos="36000">
              <a:srgbClr val="E6882A"/>
            </a:gs>
            <a:gs pos="100000">
              <a:schemeClr val="tx2">
                <a:lumMod val="10000"/>
              </a:schemeClr>
            </a:gs>
            <a:gs pos="100000">
              <a:srgbClr val="E6882A"/>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Sources </a:t>
            </a:r>
          </a:p>
        </p:txBody>
      </p:sp>
      <p:sp>
        <p:nvSpPr>
          <p:cNvPr id="3" name="Text Placeholder 2"/>
          <p:cNvSpPr>
            <a:spLocks noGrp="1"/>
          </p:cNvSpPr>
          <p:nvPr>
            <p:ph idx="1"/>
          </p:nvPr>
        </p:nvSpPr>
        <p:spPr/>
        <p:txBody>
          <a:bodyPr/>
          <a:lstStyle/>
          <a:p>
            <a:pPr lvl="0"/>
            <a:r>
              <a:rPr lang="en-US" sz="1050" u="sng" dirty="0">
                <a:solidFill>
                  <a:schemeClr val="hlink"/>
                </a:solidFill>
                <a:latin typeface="Arial"/>
                <a:ea typeface="Arial"/>
                <a:cs typeface="Arial"/>
                <a:sym typeface="Arial"/>
                <a:hlinkClick r:id="rId2"/>
              </a:rPr>
              <a:t>http://www.harley.com/writing/the-importance-of-thank-you-notes.html</a:t>
            </a:r>
            <a:endParaRPr lang="en-US" sz="1050" dirty="0">
              <a:solidFill>
                <a:schemeClr val="dk1"/>
              </a:solidFill>
              <a:latin typeface="Arial"/>
              <a:ea typeface="Arial"/>
              <a:cs typeface="Arial"/>
              <a:sym typeface="Arial"/>
            </a:endParaRPr>
          </a:p>
          <a:p>
            <a:r>
              <a:rPr lang="en-US" sz="1050" dirty="0">
                <a:hlinkClick r:id="rId3"/>
              </a:rPr>
              <a:t>http://www.madison.k12.ga.us/schools/mchs/school-resources/mchsguidanceoffice/advisement/</a:t>
            </a:r>
            <a:endParaRPr lang="en-US" sz="1050" dirty="0"/>
          </a:p>
          <a:p>
            <a:r>
              <a:rPr lang="en-US" sz="1050" dirty="0">
                <a:hlinkClick r:id="rId4"/>
              </a:rPr>
              <a:t>https://www.bizjournals.com/philadelphia/blog/guest-comment/2014/08/why-the-business-thank-you-note-is-still-important.html</a:t>
            </a:r>
            <a:endParaRPr lang="en-US" sz="1050" dirty="0"/>
          </a:p>
          <a:p>
            <a:endParaRPr lang="en-US" sz="1050" dirty="0"/>
          </a:p>
          <a:p>
            <a:pPr marL="53340" indent="0">
              <a:buNone/>
            </a:pPr>
            <a:endParaRPr lang="en-US" dirty="0"/>
          </a:p>
        </p:txBody>
      </p:sp>
    </p:spTree>
    <p:extLst>
      <p:ext uri="{BB962C8B-B14F-4D97-AF65-F5344CB8AC3E}">
        <p14:creationId xmlns:p14="http://schemas.microsoft.com/office/powerpoint/2010/main" val="19815582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tx2">
                <a:lumMod val="10000"/>
              </a:schemeClr>
            </a:gs>
            <a:gs pos="36000">
              <a:srgbClr val="E6882A"/>
            </a:gs>
            <a:gs pos="100000">
              <a:schemeClr val="tx2">
                <a:lumMod val="10000"/>
              </a:schemeClr>
            </a:gs>
            <a:gs pos="100000">
              <a:srgbClr val="E6882A"/>
            </a:gs>
          </a:gsLst>
          <a:lin ang="5400000" scaled="1"/>
        </a:gradFill>
        <a:effectLst/>
      </p:bgPr>
    </p:bg>
    <p:spTree>
      <p:nvGrpSpPr>
        <p:cNvPr id="1" name="Shape 98"/>
        <p:cNvGrpSpPr/>
        <p:nvPr/>
      </p:nvGrpSpPr>
      <p:grpSpPr>
        <a:xfrm>
          <a:off x="0" y="0"/>
          <a:ext cx="0" cy="0"/>
          <a:chOff x="0" y="0"/>
          <a:chExt cx="0" cy="0"/>
        </a:xfrm>
      </p:grpSpPr>
      <p:sp>
        <p:nvSpPr>
          <p:cNvPr id="99" name="Shape 99"/>
          <p:cNvSpPr txBox="1">
            <a:spLocks noGrp="1"/>
          </p:cNvSpPr>
          <p:nvPr>
            <p:ph type="title"/>
          </p:nvPr>
        </p:nvSpPr>
        <p:spPr>
          <a:xfrm>
            <a:off x="1185867" y="1381531"/>
            <a:ext cx="6595500" cy="1366800"/>
          </a:xfrm>
          <a:prstGeom prst="rect">
            <a:avLst/>
          </a:prstGeom>
          <a:noFill/>
          <a:ln>
            <a:noFill/>
          </a:ln>
        </p:spPr>
        <p:txBody>
          <a:bodyPr spcFirstLastPara="1" wrap="square" lIns="91425" tIns="45700" rIns="91425" bIns="45700" anchor="b" anchorCtr="0">
            <a:noAutofit/>
          </a:bodyPr>
          <a:lstStyle/>
          <a:p>
            <a:pPr marL="0" marR="0" lvl="0" indent="0" algn="ctr" rtl="0">
              <a:spcBef>
                <a:spcPts val="0"/>
              </a:spcBef>
              <a:spcAft>
                <a:spcPts val="0"/>
              </a:spcAft>
              <a:buClr>
                <a:srgbClr val="262626"/>
              </a:buClr>
              <a:buSzPts val="4000"/>
              <a:buFont typeface="Garamond"/>
              <a:buNone/>
            </a:pPr>
            <a:r>
              <a:rPr lang="en" sz="4000" b="1" i="0" u="none" strike="noStrike" cap="none" dirty="0">
                <a:solidFill>
                  <a:schemeClr val="bg1"/>
                </a:solidFill>
                <a:latin typeface="Garamond"/>
                <a:ea typeface="Garamond"/>
                <a:cs typeface="Garamond"/>
                <a:sym typeface="Garamond"/>
              </a:rPr>
              <a:t>When Do I Need to Send a Thank You Note?</a:t>
            </a:r>
            <a:endParaRPr sz="4000" b="1" i="0" u="none" strike="noStrike" cap="none" dirty="0">
              <a:solidFill>
                <a:schemeClr val="bg1"/>
              </a:solidFill>
              <a:latin typeface="Garamond"/>
              <a:ea typeface="Garamond"/>
              <a:cs typeface="Garamond"/>
              <a:sym typeface="Garamond"/>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tx2">
                <a:lumMod val="10000"/>
              </a:schemeClr>
            </a:gs>
            <a:gs pos="36000">
              <a:srgbClr val="E6882A"/>
            </a:gs>
            <a:gs pos="100000">
              <a:schemeClr val="tx2">
                <a:lumMod val="10000"/>
              </a:schemeClr>
            </a:gs>
            <a:gs pos="100000">
              <a:srgbClr val="E6882A"/>
            </a:gs>
          </a:gsLst>
          <a:lin ang="5400000" scaled="1"/>
        </a:gradFill>
        <a:effectLst/>
      </p:bgPr>
    </p:bg>
    <p:spTree>
      <p:nvGrpSpPr>
        <p:cNvPr id="1" name="Shape 103"/>
        <p:cNvGrpSpPr/>
        <p:nvPr/>
      </p:nvGrpSpPr>
      <p:grpSpPr>
        <a:xfrm>
          <a:off x="0" y="0"/>
          <a:ext cx="0" cy="0"/>
          <a:chOff x="0" y="0"/>
          <a:chExt cx="0" cy="0"/>
        </a:xfrm>
      </p:grpSpPr>
      <p:sp>
        <p:nvSpPr>
          <p:cNvPr id="104" name="Shape 104"/>
          <p:cNvSpPr txBox="1">
            <a:spLocks noGrp="1"/>
          </p:cNvSpPr>
          <p:nvPr>
            <p:ph type="title"/>
          </p:nvPr>
        </p:nvSpPr>
        <p:spPr>
          <a:xfrm>
            <a:off x="1155701" y="686575"/>
            <a:ext cx="6832500" cy="9780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rgbClr val="262626"/>
              </a:buClr>
              <a:buSzPts val="4000"/>
              <a:buFont typeface="Garamond"/>
              <a:buNone/>
            </a:pPr>
            <a:r>
              <a:rPr lang="en" sz="4000" b="1" i="0" u="none" strike="noStrike" cap="none" dirty="0">
                <a:solidFill>
                  <a:schemeClr val="bg1"/>
                </a:solidFill>
                <a:latin typeface="Garamond"/>
                <a:ea typeface="Garamond"/>
                <a:cs typeface="Garamond"/>
                <a:sym typeface="Garamond"/>
              </a:rPr>
              <a:t>When to Send a Thank You Note</a:t>
            </a:r>
            <a:endParaRPr sz="4000" b="1" i="0" u="none" strike="noStrike" cap="none" dirty="0">
              <a:solidFill>
                <a:schemeClr val="bg1"/>
              </a:solidFill>
              <a:latin typeface="Garamond"/>
              <a:ea typeface="Garamond"/>
              <a:cs typeface="Garamond"/>
              <a:sym typeface="Garamond"/>
            </a:endParaRPr>
          </a:p>
        </p:txBody>
      </p:sp>
      <p:sp>
        <p:nvSpPr>
          <p:cNvPr id="105" name="Shape 105"/>
          <p:cNvSpPr txBox="1">
            <a:spLocks noGrp="1"/>
          </p:cNvSpPr>
          <p:nvPr>
            <p:ph idx="1"/>
          </p:nvPr>
        </p:nvSpPr>
        <p:spPr>
          <a:xfrm>
            <a:off x="701997" y="1745597"/>
            <a:ext cx="8177700" cy="2583600"/>
          </a:xfrm>
          <a:prstGeom prst="rect">
            <a:avLst/>
          </a:prstGeom>
          <a:noFill/>
          <a:ln>
            <a:noFill/>
          </a:ln>
        </p:spPr>
        <p:txBody>
          <a:bodyPr spcFirstLastPara="1" wrap="square" lIns="91425" tIns="45700" rIns="91425" bIns="45700" anchor="t" anchorCtr="0">
            <a:noAutofit/>
          </a:bodyPr>
          <a:lstStyle/>
          <a:p>
            <a:pPr marL="285750" marR="0" lvl="0" indent="-285750" algn="l" rtl="0">
              <a:lnSpc>
                <a:spcPct val="90000"/>
              </a:lnSpc>
              <a:spcBef>
                <a:spcPts val="0"/>
              </a:spcBef>
              <a:spcAft>
                <a:spcPts val="0"/>
              </a:spcAft>
              <a:buClr>
                <a:schemeClr val="accent1"/>
              </a:buClr>
              <a:buSzPts val="2346"/>
              <a:buFont typeface="Arial"/>
              <a:buChar char="•"/>
            </a:pPr>
            <a:r>
              <a:rPr lang="en" sz="2040" b="0" i="0" u="none" strike="noStrike" cap="none" dirty="0">
                <a:solidFill>
                  <a:schemeClr val="bg1"/>
                </a:solidFill>
                <a:sym typeface="Garamond"/>
              </a:rPr>
              <a:t>After </a:t>
            </a:r>
            <a:r>
              <a:rPr lang="en" sz="2040" dirty="0">
                <a:solidFill>
                  <a:schemeClr val="bg1"/>
                </a:solidFill>
                <a:sym typeface="Garamond"/>
              </a:rPr>
              <a:t>an</a:t>
            </a:r>
            <a:r>
              <a:rPr lang="en" sz="2040" b="0" i="0" u="none" strike="noStrike" cap="none" dirty="0">
                <a:solidFill>
                  <a:schemeClr val="bg1"/>
                </a:solidFill>
                <a:sym typeface="Garamond"/>
              </a:rPr>
              <a:t> </a:t>
            </a:r>
            <a:r>
              <a:rPr lang="en" sz="2040" dirty="0">
                <a:solidFill>
                  <a:schemeClr val="bg1"/>
                </a:solidFill>
                <a:sym typeface="Garamond"/>
              </a:rPr>
              <a:t>interview</a:t>
            </a:r>
            <a:r>
              <a:rPr lang="en" sz="2040" b="0" i="0" u="none" strike="noStrike" cap="none" dirty="0">
                <a:solidFill>
                  <a:schemeClr val="bg1"/>
                </a:solidFill>
                <a:sym typeface="Garamond"/>
              </a:rPr>
              <a:t> (job, scholarship, college admissions, etc.)</a:t>
            </a:r>
            <a:endParaRPr dirty="0">
              <a:solidFill>
                <a:schemeClr val="bg1"/>
              </a:solidFill>
            </a:endParaRPr>
          </a:p>
          <a:p>
            <a:pPr marL="285750" marR="0" lvl="0" indent="-285750" algn="l" rtl="0">
              <a:lnSpc>
                <a:spcPct val="90000"/>
              </a:lnSpc>
              <a:spcBef>
                <a:spcPts val="1008"/>
              </a:spcBef>
              <a:spcAft>
                <a:spcPts val="0"/>
              </a:spcAft>
              <a:buClr>
                <a:schemeClr val="accent1"/>
              </a:buClr>
              <a:buSzPts val="2346"/>
              <a:buFont typeface="Arial"/>
              <a:buChar char="•"/>
            </a:pPr>
            <a:r>
              <a:rPr lang="en" sz="2040" dirty="0">
                <a:solidFill>
                  <a:schemeClr val="bg1"/>
                </a:solidFill>
                <a:sym typeface="Garamond"/>
              </a:rPr>
              <a:t>When someone has provided you with a recommendation of some t</a:t>
            </a:r>
            <a:r>
              <a:rPr lang="en" sz="2040" dirty="0">
                <a:solidFill>
                  <a:schemeClr val="bg1"/>
                </a:solidFill>
              </a:rPr>
              <a:t>ype</a:t>
            </a:r>
            <a:r>
              <a:rPr lang="en" sz="2040" dirty="0">
                <a:solidFill>
                  <a:schemeClr val="bg1"/>
                </a:solidFill>
                <a:sym typeface="Garamond"/>
              </a:rPr>
              <a:t> (for a job, scholarship, or college admissions)</a:t>
            </a:r>
            <a:endParaRPr sz="2040" dirty="0">
              <a:solidFill>
                <a:schemeClr val="bg1"/>
              </a:solidFill>
            </a:endParaRPr>
          </a:p>
          <a:p>
            <a:pPr marL="285750" marR="0" lvl="0" indent="-285750" algn="l" rtl="0">
              <a:lnSpc>
                <a:spcPct val="90000"/>
              </a:lnSpc>
              <a:spcBef>
                <a:spcPts val="1008"/>
              </a:spcBef>
              <a:spcAft>
                <a:spcPts val="0"/>
              </a:spcAft>
              <a:buClr>
                <a:schemeClr val="accent1"/>
              </a:buClr>
              <a:buSzPts val="2346"/>
              <a:buFont typeface="Arial"/>
              <a:buChar char="•"/>
            </a:pPr>
            <a:r>
              <a:rPr lang="en" sz="2040" dirty="0">
                <a:solidFill>
                  <a:schemeClr val="bg1"/>
                </a:solidFill>
                <a:sym typeface="Garamond"/>
              </a:rPr>
              <a:t>After receiving a gift</a:t>
            </a:r>
            <a:endParaRPr sz="2040" dirty="0">
              <a:solidFill>
                <a:schemeClr val="bg1"/>
              </a:solidFill>
            </a:endParaRPr>
          </a:p>
          <a:p>
            <a:pPr marL="285750" marR="0" lvl="0" indent="-285750" algn="l" rtl="0">
              <a:lnSpc>
                <a:spcPct val="90000"/>
              </a:lnSpc>
              <a:spcBef>
                <a:spcPts val="1008"/>
              </a:spcBef>
              <a:spcAft>
                <a:spcPts val="0"/>
              </a:spcAft>
              <a:buClr>
                <a:schemeClr val="accent1"/>
              </a:buClr>
              <a:buSzPts val="2346"/>
              <a:buFont typeface="Arial"/>
              <a:buChar char="•"/>
            </a:pPr>
            <a:r>
              <a:rPr lang="en" sz="2040" dirty="0">
                <a:solidFill>
                  <a:schemeClr val="bg1"/>
                </a:solidFill>
                <a:sym typeface="Garamond"/>
              </a:rPr>
              <a:t>When someone has given you their time</a:t>
            </a:r>
            <a:r>
              <a:rPr lang="en" sz="2040" dirty="0">
                <a:solidFill>
                  <a:schemeClr val="bg1"/>
                </a:solidFill>
              </a:rPr>
              <a:t>, </a:t>
            </a:r>
            <a:r>
              <a:rPr lang="en" sz="2040" dirty="0">
                <a:solidFill>
                  <a:schemeClr val="bg1"/>
                </a:solidFill>
                <a:sym typeface="Garamond"/>
              </a:rPr>
              <a:t>advice, or support</a:t>
            </a:r>
            <a:endParaRPr sz="2040" dirty="0">
              <a:solidFill>
                <a:schemeClr val="bg1"/>
              </a:solidFill>
            </a:endParaRPr>
          </a:p>
          <a:p>
            <a:pPr marL="285750" marR="0" lvl="0" indent="-285750" algn="l" rtl="0">
              <a:lnSpc>
                <a:spcPct val="90000"/>
              </a:lnSpc>
              <a:spcBef>
                <a:spcPts val="1008"/>
              </a:spcBef>
              <a:spcAft>
                <a:spcPts val="0"/>
              </a:spcAft>
              <a:buClr>
                <a:schemeClr val="accent1"/>
              </a:buClr>
              <a:buSzPts val="2346"/>
              <a:buFont typeface="Arial"/>
              <a:buChar char="•"/>
            </a:pPr>
            <a:r>
              <a:rPr lang="en" sz="2040" dirty="0">
                <a:solidFill>
                  <a:schemeClr val="bg1"/>
                </a:solidFill>
                <a:sym typeface="Garamond"/>
              </a:rPr>
              <a:t>After someone has made a difference in your life</a:t>
            </a:r>
            <a:endParaRPr sz="2040" dirty="0">
              <a:solidFill>
                <a:schemeClr val="bg1"/>
              </a:solidFill>
            </a:endParaRPr>
          </a:p>
          <a:p>
            <a:pPr marL="285750" marR="0" lvl="0" indent="-285750" algn="l" rtl="0">
              <a:lnSpc>
                <a:spcPct val="90000"/>
              </a:lnSpc>
              <a:spcBef>
                <a:spcPts val="1008"/>
              </a:spcBef>
              <a:spcAft>
                <a:spcPts val="0"/>
              </a:spcAft>
              <a:buClr>
                <a:schemeClr val="accent1"/>
              </a:buClr>
              <a:buSzPts val="2346"/>
              <a:buFont typeface="Arial"/>
              <a:buChar char="•"/>
            </a:pPr>
            <a:r>
              <a:rPr lang="en" sz="2040" dirty="0">
                <a:solidFill>
                  <a:schemeClr val="bg1"/>
                </a:solidFill>
                <a:sym typeface="Garamond"/>
              </a:rPr>
              <a:t>Anytime someone has gone out of their way to do something nice for you </a:t>
            </a:r>
            <a:endParaRPr sz="2040" dirty="0">
              <a:solidFill>
                <a:schemeClr val="bg1"/>
              </a:solidFill>
              <a:sym typeface="Garamond"/>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tx2">
                <a:lumMod val="10000"/>
              </a:schemeClr>
            </a:gs>
            <a:gs pos="36000">
              <a:srgbClr val="E6882A"/>
            </a:gs>
            <a:gs pos="100000">
              <a:schemeClr val="tx2">
                <a:lumMod val="10000"/>
              </a:schemeClr>
            </a:gs>
            <a:gs pos="100000">
              <a:srgbClr val="E6882A"/>
            </a:gs>
          </a:gsLst>
          <a:lin ang="5400000" scaled="1"/>
        </a:gradFill>
        <a:effectLst/>
      </p:bgPr>
    </p:bg>
    <p:spTree>
      <p:nvGrpSpPr>
        <p:cNvPr id="1" name="Shape 109"/>
        <p:cNvGrpSpPr/>
        <p:nvPr/>
      </p:nvGrpSpPr>
      <p:grpSpPr>
        <a:xfrm>
          <a:off x="0" y="0"/>
          <a:ext cx="0" cy="0"/>
          <a:chOff x="0" y="0"/>
          <a:chExt cx="0" cy="0"/>
        </a:xfrm>
      </p:grpSpPr>
      <p:sp>
        <p:nvSpPr>
          <p:cNvPr id="110" name="Shape 110"/>
          <p:cNvSpPr txBox="1"/>
          <p:nvPr/>
        </p:nvSpPr>
        <p:spPr>
          <a:xfrm>
            <a:off x="611188" y="971550"/>
            <a:ext cx="7848600" cy="8574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 sz="4000" b="1" dirty="0">
                <a:solidFill>
                  <a:schemeClr val="bg1"/>
                </a:solidFill>
                <a:latin typeface="Garamond"/>
                <a:ea typeface="Garamond"/>
                <a:cs typeface="Garamond"/>
                <a:sym typeface="Garamond"/>
              </a:rPr>
              <a:t>Remember This:</a:t>
            </a:r>
            <a:endParaRPr dirty="0">
              <a:solidFill>
                <a:schemeClr val="bg1"/>
              </a:solidFill>
            </a:endParaRPr>
          </a:p>
        </p:txBody>
      </p:sp>
      <p:sp>
        <p:nvSpPr>
          <p:cNvPr id="111" name="Shape 111"/>
          <p:cNvSpPr txBox="1"/>
          <p:nvPr/>
        </p:nvSpPr>
        <p:spPr>
          <a:xfrm>
            <a:off x="1411288" y="2000250"/>
            <a:ext cx="6248400" cy="11772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 sz="3200" dirty="0">
                <a:solidFill>
                  <a:schemeClr val="bg1"/>
                </a:solidFill>
                <a:latin typeface="Garamond"/>
                <a:ea typeface="Garamond"/>
                <a:cs typeface="Garamond"/>
                <a:sym typeface="Garamond"/>
              </a:rPr>
              <a:t>Any time someone spends more effort helping you than it would take to write a thank-you note, send a note. </a:t>
            </a:r>
            <a:endParaRPr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10"/>
                                        </p:tgtEl>
                                        <p:attrNameLst>
                                          <p:attrName>style.visibility</p:attrName>
                                        </p:attrNameLst>
                                      </p:cBhvr>
                                      <p:to>
                                        <p:strVal val="visible"/>
                                      </p:to>
                                    </p:set>
                                    <p:animEffect transition="in" filter="fade">
                                      <p:cBhvr>
                                        <p:cTn id="7" dur="3000"/>
                                        <p:tgtEl>
                                          <p:spTgt spid="1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tx2">
                <a:lumMod val="10000"/>
              </a:schemeClr>
            </a:gs>
            <a:gs pos="36000">
              <a:srgbClr val="E6882A"/>
            </a:gs>
            <a:gs pos="100000">
              <a:schemeClr val="tx2">
                <a:lumMod val="10000"/>
              </a:schemeClr>
            </a:gs>
            <a:gs pos="100000">
              <a:srgbClr val="E6882A"/>
            </a:gs>
          </a:gsLst>
          <a:lin ang="5400000" scaled="1"/>
        </a:gradFill>
        <a:effectLst/>
      </p:bgPr>
    </p:bg>
    <p:spTree>
      <p:nvGrpSpPr>
        <p:cNvPr id="1" name="Shape 115"/>
        <p:cNvGrpSpPr/>
        <p:nvPr/>
      </p:nvGrpSpPr>
      <p:grpSpPr>
        <a:xfrm>
          <a:off x="0" y="0"/>
          <a:ext cx="0" cy="0"/>
          <a:chOff x="0" y="0"/>
          <a:chExt cx="0" cy="0"/>
        </a:xfrm>
      </p:grpSpPr>
      <p:sp>
        <p:nvSpPr>
          <p:cNvPr id="116" name="Shape 116"/>
          <p:cNvSpPr txBox="1">
            <a:spLocks noGrp="1"/>
          </p:cNvSpPr>
          <p:nvPr>
            <p:ph type="title"/>
          </p:nvPr>
        </p:nvSpPr>
        <p:spPr>
          <a:prstGeom prst="rect">
            <a:avLst/>
          </a:prstGeom>
          <a:noFill/>
          <a:ln>
            <a:noFill/>
          </a:ln>
        </p:spPr>
        <p:txBody>
          <a:bodyPr spcFirstLastPara="1" wrap="square" lIns="91425" tIns="45700" rIns="91425" bIns="45700" anchor="b" anchorCtr="0">
            <a:noAutofit/>
          </a:bodyPr>
          <a:lstStyle/>
          <a:p>
            <a:pPr marL="0" marR="0" lvl="0" indent="0" algn="ctr" rtl="0">
              <a:spcBef>
                <a:spcPts val="0"/>
              </a:spcBef>
              <a:spcAft>
                <a:spcPts val="0"/>
              </a:spcAft>
              <a:buClr>
                <a:srgbClr val="262626"/>
              </a:buClr>
              <a:buSzPts val="4000"/>
              <a:buFont typeface="Garamond"/>
              <a:buNone/>
            </a:pPr>
            <a:r>
              <a:rPr lang="en" sz="4000" b="1" i="0" u="none" strike="noStrike" cap="none" dirty="0">
                <a:solidFill>
                  <a:schemeClr val="bg1"/>
                </a:solidFill>
                <a:latin typeface="Garamond"/>
                <a:ea typeface="Garamond"/>
                <a:cs typeface="Garamond"/>
                <a:sym typeface="Garamond"/>
              </a:rPr>
              <a:t>Why are such notes so effective? </a:t>
            </a:r>
            <a:endParaRPr sz="4000" b="1" i="0" u="none" strike="noStrike" cap="none" dirty="0">
              <a:solidFill>
                <a:schemeClr val="bg1"/>
              </a:solidFill>
              <a:latin typeface="Garamond"/>
              <a:ea typeface="Garamond"/>
              <a:cs typeface="Garamond"/>
              <a:sym typeface="Garamond"/>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tx2">
                <a:lumMod val="10000"/>
              </a:schemeClr>
            </a:gs>
            <a:gs pos="36000">
              <a:srgbClr val="E6882A"/>
            </a:gs>
            <a:gs pos="100000">
              <a:schemeClr val="tx2">
                <a:lumMod val="10000"/>
              </a:schemeClr>
            </a:gs>
            <a:gs pos="100000">
              <a:srgbClr val="E6882A"/>
            </a:gs>
          </a:gsLst>
          <a:lin ang="5400000" scaled="1"/>
        </a:gradFill>
        <a:effectLst/>
      </p:bgPr>
    </p:bg>
    <p:spTree>
      <p:nvGrpSpPr>
        <p:cNvPr id="1" name="Shape 120"/>
        <p:cNvGrpSpPr/>
        <p:nvPr/>
      </p:nvGrpSpPr>
      <p:grpSpPr>
        <a:xfrm>
          <a:off x="0" y="0"/>
          <a:ext cx="0" cy="0"/>
          <a:chOff x="0" y="0"/>
          <a:chExt cx="0" cy="0"/>
        </a:xfrm>
      </p:grpSpPr>
      <p:sp>
        <p:nvSpPr>
          <p:cNvPr id="121" name="Shape 121"/>
          <p:cNvSpPr txBox="1">
            <a:spLocks noGrp="1"/>
          </p:cNvSpPr>
          <p:nvPr>
            <p:ph type="body" idx="4294967295"/>
          </p:nvPr>
        </p:nvSpPr>
        <p:spPr>
          <a:xfrm>
            <a:off x="1122744" y="1149511"/>
            <a:ext cx="7086600" cy="2000250"/>
          </a:xfrm>
          <a:prstGeom prst="rect">
            <a:avLst/>
          </a:prstGeom>
          <a:noFill/>
          <a:ln>
            <a:noFill/>
          </a:ln>
        </p:spPr>
        <p:txBody>
          <a:bodyPr spcFirstLastPara="1" wrap="square" lIns="91425" tIns="45700" rIns="91425" bIns="45700" anchor="t" anchorCtr="0">
            <a:noAutofit/>
          </a:bodyPr>
          <a:lstStyle/>
          <a:p>
            <a:pPr marL="0" indent="0" algn="ctr">
              <a:spcBef>
                <a:spcPts val="0"/>
              </a:spcBef>
              <a:buClr>
                <a:srgbClr val="262626"/>
              </a:buClr>
              <a:buSzPts val="4000"/>
              <a:buNone/>
            </a:pPr>
            <a:r>
              <a:rPr lang="en" sz="4000" b="1" dirty="0">
                <a:solidFill>
                  <a:schemeClr val="bg1"/>
                </a:solidFill>
                <a:latin typeface="Garamond"/>
                <a:ea typeface="Garamond"/>
                <a:cs typeface="Garamond"/>
                <a:sym typeface="Garamond"/>
              </a:rPr>
              <a:t>   Although it is easy to sit down and write a short note, very few people actually do it, and the moment you do, you set yourself apart from the crowd. </a:t>
            </a:r>
            <a:endParaRPr sz="4000" b="1" dirty="0">
              <a:solidFill>
                <a:schemeClr val="bg1"/>
              </a:solidFill>
              <a:latin typeface="Garamond"/>
              <a:ea typeface="Garamond"/>
              <a:cs typeface="Garamond"/>
              <a:sym typeface="Garamond"/>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chemeClr val="tx2">
                <a:lumMod val="10000"/>
              </a:schemeClr>
            </a:gs>
            <a:gs pos="36000">
              <a:srgbClr val="E6882A"/>
            </a:gs>
            <a:gs pos="100000">
              <a:schemeClr val="tx2">
                <a:lumMod val="10000"/>
              </a:schemeClr>
            </a:gs>
            <a:gs pos="100000">
              <a:srgbClr val="E6882A"/>
            </a:gs>
          </a:gsLst>
          <a:lin ang="5400000" scaled="1"/>
        </a:gradFill>
        <a:effectLst/>
      </p:bgPr>
    </p:bg>
    <p:spTree>
      <p:nvGrpSpPr>
        <p:cNvPr id="1" name="Shape 125"/>
        <p:cNvGrpSpPr/>
        <p:nvPr/>
      </p:nvGrpSpPr>
      <p:grpSpPr>
        <a:xfrm>
          <a:off x="0" y="0"/>
          <a:ext cx="0" cy="0"/>
          <a:chOff x="0" y="0"/>
          <a:chExt cx="0" cy="0"/>
        </a:xfrm>
      </p:grpSpPr>
      <p:sp>
        <p:nvSpPr>
          <p:cNvPr id="126" name="Shape 126"/>
          <p:cNvSpPr/>
          <p:nvPr/>
        </p:nvSpPr>
        <p:spPr>
          <a:xfrm>
            <a:off x="1524000" y="1943100"/>
            <a:ext cx="6400800" cy="21699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 sz="3000" i="1" dirty="0">
                <a:solidFill>
                  <a:schemeClr val="bg1"/>
                </a:solidFill>
                <a:latin typeface="Garamond"/>
                <a:ea typeface="Garamond"/>
                <a:cs typeface="Garamond"/>
                <a:sym typeface="Garamond"/>
              </a:rPr>
              <a:t>In today’s busy business world there are fewer thank you notes written than ever and 90 percent of all of them come in the form of an email. Email is a wonderful thing (sometimes), but lousy for expressing personal emotion.</a:t>
            </a:r>
            <a:br>
              <a:rPr lang="en" sz="3000" i="1" dirty="0">
                <a:solidFill>
                  <a:schemeClr val="bg1"/>
                </a:solidFill>
                <a:latin typeface="Garamond"/>
                <a:ea typeface="Garamond"/>
                <a:cs typeface="Garamond"/>
                <a:sym typeface="Garamond"/>
              </a:rPr>
            </a:br>
            <a:endParaRPr sz="1600" i="1" dirty="0">
              <a:solidFill>
                <a:schemeClr val="bg1"/>
              </a:solidFill>
              <a:latin typeface="Garamond"/>
              <a:ea typeface="Garamond"/>
              <a:cs typeface="Garamond"/>
              <a:sym typeface="Garamond"/>
            </a:endParaRPr>
          </a:p>
          <a:p>
            <a:pPr marL="0" marR="0" lvl="0" indent="0" algn="l" rtl="0">
              <a:spcBef>
                <a:spcPts val="0"/>
              </a:spcBef>
              <a:spcAft>
                <a:spcPts val="0"/>
              </a:spcAft>
              <a:buNone/>
            </a:pPr>
            <a:r>
              <a:rPr lang="en" sz="1600" i="1" dirty="0">
                <a:solidFill>
                  <a:schemeClr val="bg1"/>
                </a:solidFill>
                <a:latin typeface="Garamond"/>
                <a:ea typeface="Garamond"/>
                <a:cs typeface="Garamond"/>
                <a:sym typeface="Garamond"/>
              </a:rPr>
              <a:t>	--Lonny Strum, Philadelphia Business Journal (August 7, 2014)</a:t>
            </a:r>
            <a:endParaRPr sz="1600" i="1" dirty="0">
              <a:solidFill>
                <a:schemeClr val="bg1"/>
              </a:solidFill>
              <a:latin typeface="Garamond"/>
              <a:ea typeface="Garamond"/>
              <a:cs typeface="Garamond"/>
              <a:sym typeface="Garamond"/>
            </a:endParaRPr>
          </a:p>
        </p:txBody>
      </p:sp>
      <p:sp>
        <p:nvSpPr>
          <p:cNvPr id="127" name="Shape 127"/>
          <p:cNvSpPr txBox="1"/>
          <p:nvPr/>
        </p:nvSpPr>
        <p:spPr>
          <a:xfrm>
            <a:off x="812157" y="104895"/>
            <a:ext cx="7010400" cy="946500"/>
          </a:xfrm>
          <a:prstGeom prst="rect">
            <a:avLst/>
          </a:prstGeom>
          <a:noFill/>
          <a:ln>
            <a:noFill/>
          </a:ln>
        </p:spPr>
        <p:txBody>
          <a:bodyPr spcFirstLastPara="1" wrap="square" lIns="91425" tIns="45700" rIns="91425" bIns="45700" anchor="t" anchorCtr="0">
            <a:noAutofit/>
          </a:bodyPr>
          <a:lstStyle/>
          <a:p>
            <a:pPr algn="ctr" defTabSz="685800">
              <a:lnSpc>
                <a:spcPct val="90000"/>
              </a:lnSpc>
              <a:buClr>
                <a:srgbClr val="262626"/>
              </a:buClr>
              <a:buSzPts val="4000"/>
            </a:pPr>
            <a:r>
              <a:rPr lang="en" sz="4000" b="1" kern="1200" dirty="0">
                <a:solidFill>
                  <a:schemeClr val="bg1"/>
                </a:solidFill>
                <a:latin typeface="Garamond"/>
                <a:ea typeface="Garamond"/>
                <a:cs typeface="Garamond"/>
                <a:sym typeface="Garamond"/>
              </a:rPr>
              <a:t>Are Thank You Notes Still Relevant in Today’s Digital Age? Absolutely!!!</a:t>
            </a:r>
            <a:endParaRPr sz="4000" b="1" kern="1200" dirty="0">
              <a:solidFill>
                <a:schemeClr val="bg1"/>
              </a:solidFill>
              <a:latin typeface="Garamond"/>
              <a:ea typeface="Garamond"/>
              <a:cs typeface="Garamond"/>
              <a:sym typeface="Garamond"/>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59</TotalTime>
  <Words>1086</Words>
  <Application>Microsoft Office PowerPoint</Application>
  <PresentationFormat>On-screen Show (16:9)</PresentationFormat>
  <Paragraphs>134</Paragraphs>
  <Slides>32</Slides>
  <Notes>30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32</vt:i4>
      </vt:variant>
    </vt:vector>
  </HeadingPairs>
  <TitlesOfParts>
    <vt:vector size="38" baseType="lpstr">
      <vt:lpstr>Arial</vt:lpstr>
      <vt:lpstr>Calibri</vt:lpstr>
      <vt:lpstr>Calibri Light</vt:lpstr>
      <vt:lpstr>Garamond</vt:lpstr>
      <vt:lpstr>Noto Sans Symbols</vt:lpstr>
      <vt:lpstr>Office Theme</vt:lpstr>
      <vt:lpstr>Elkins High School </vt:lpstr>
      <vt:lpstr>There is a secret to success:</vt:lpstr>
      <vt:lpstr>The Secret Is...</vt:lpstr>
      <vt:lpstr>When Do I Need to Send a Thank You Note?</vt:lpstr>
      <vt:lpstr>When to Send a Thank You Note</vt:lpstr>
      <vt:lpstr>PowerPoint Presentation</vt:lpstr>
      <vt:lpstr>Why are such notes so effective? </vt:lpstr>
      <vt:lpstr>PowerPoint Presentation</vt:lpstr>
      <vt:lpstr>PowerPoint Presentation</vt:lpstr>
      <vt:lpstr>PowerPoint Presentation</vt:lpstr>
      <vt:lpstr>PowerPoint Presentation</vt:lpstr>
      <vt:lpstr>How would you feel?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Here’s another Example:</vt:lpstr>
      <vt:lpstr>One more example:</vt:lpstr>
      <vt:lpstr>   Now it’s time to write your own Thank You note   </vt:lpstr>
      <vt:lpstr>PowerPoint Presentation</vt:lpstr>
      <vt:lpstr>PowerPoint Presentation</vt:lpstr>
      <vt:lpstr>PowerPoint Presentation</vt:lpstr>
      <vt:lpstr>PowerPoint Presentation</vt:lpstr>
      <vt:lpstr>PowerPoint Presentation</vt:lpstr>
      <vt:lpstr>Addressing Your Envelope:</vt:lpstr>
      <vt:lpstr>PowerPoint Presentation</vt:lpstr>
      <vt:lpstr>PowerPoint Presentation</vt:lpstr>
      <vt:lpstr>Sources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Elkins High School</dc:title>
  <dc:creator>Administrator</dc:creator>
  <cp:lastModifiedBy>Barbara Phares</cp:lastModifiedBy>
  <cp:revision>9</cp:revision>
  <dcterms:modified xsi:type="dcterms:W3CDTF">2018-06-07T17:23:35Z</dcterms:modified>
</cp:coreProperties>
</file>