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70" r:id="rId8"/>
    <p:sldId id="266" r:id="rId9"/>
    <p:sldId id="267" r:id="rId10"/>
    <p:sldId id="271" r:id="rId11"/>
    <p:sldId id="272"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46"/>
  </p:normalViewPr>
  <p:slideViewPr>
    <p:cSldViewPr snapToGrid="0" snapToObjects="1">
      <p:cViewPr varScale="1">
        <p:scale>
          <a:sx n="87" d="100"/>
          <a:sy n="87"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a:t>6/7/2018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a:t>6/7/2018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a:t>6/7/2018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a:t>6/7/2018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a:t>6/7/2018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a:t>6/7/2018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a:t>6/7/2018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a:t>6/7/2018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a:t>6/7/2018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a:t>6/7/2018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rriam-webster.com/dictionary/incorruptibility" TargetMode="External"/><Relationship Id="rId2" Type="http://schemas.openxmlformats.org/officeDocument/2006/relationships/hyperlink" Target="https://www.merriam-webster.com/dictionary/adherence" TargetMode="External"/><Relationship Id="rId1" Type="http://schemas.openxmlformats.org/officeDocument/2006/relationships/slideLayout" Target="../slideLayouts/slideLayout2.xml"/><Relationship Id="rId5" Type="http://schemas.openxmlformats.org/officeDocument/2006/relationships/hyperlink" Target="https://www.merriam-webster.com/dictionary/completeness" TargetMode="External"/><Relationship Id="rId4" Type="http://schemas.openxmlformats.org/officeDocument/2006/relationships/hyperlink" Target="https://www.merriam-webster.com/dictionary/soundnes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4CED6-03E2-DE4C-AA17-8F56116BF651}"/>
              </a:ext>
            </a:extLst>
          </p:cNvPr>
          <p:cNvSpPr>
            <a:spLocks noGrp="1"/>
          </p:cNvSpPr>
          <p:nvPr>
            <p:ph type="ctrTitle"/>
          </p:nvPr>
        </p:nvSpPr>
        <p:spPr/>
        <p:txBody>
          <a:bodyPr/>
          <a:lstStyle/>
          <a:p>
            <a:r>
              <a:rPr lang="en-US" dirty="0"/>
              <a:t>Academic Integrity</a:t>
            </a:r>
          </a:p>
        </p:txBody>
      </p:sp>
      <p:sp>
        <p:nvSpPr>
          <p:cNvPr id="3" name="Subtitle 2">
            <a:extLst>
              <a:ext uri="{FF2B5EF4-FFF2-40B4-BE49-F238E27FC236}">
                <a16:creationId xmlns:a16="http://schemas.microsoft.com/office/drawing/2014/main" id="{68179D06-E62F-6A48-BF75-C4C6E46679A0}"/>
              </a:ext>
            </a:extLst>
          </p:cNvPr>
          <p:cNvSpPr>
            <a:spLocks noGrp="1"/>
          </p:cNvSpPr>
          <p:nvPr>
            <p:ph type="subTitle" idx="1"/>
          </p:nvPr>
        </p:nvSpPr>
        <p:spPr/>
        <p:txBody>
          <a:bodyPr/>
          <a:lstStyle/>
          <a:p>
            <a:r>
              <a:rPr lang="en-US" dirty="0"/>
              <a:t>Elkins High School Policy + Procedures</a:t>
            </a:r>
          </a:p>
        </p:txBody>
      </p:sp>
    </p:spTree>
    <p:extLst>
      <p:ext uri="{BB962C8B-B14F-4D97-AF65-F5344CB8AC3E}">
        <p14:creationId xmlns:p14="http://schemas.microsoft.com/office/powerpoint/2010/main" val="685857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8BC7-264C-8745-A75D-BCAF5C7BC833}"/>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BABC8BA4-B621-5241-878A-0D48E8A81012}"/>
              </a:ext>
            </a:extLst>
          </p:cNvPr>
          <p:cNvSpPr>
            <a:spLocks noGrp="1"/>
          </p:cNvSpPr>
          <p:nvPr>
            <p:ph idx="1"/>
          </p:nvPr>
        </p:nvSpPr>
        <p:spPr/>
        <p:txBody>
          <a:bodyPr/>
          <a:lstStyle/>
          <a:p>
            <a:r>
              <a:rPr lang="en-US" dirty="0"/>
              <a:t>In rushing to complete an essay for a class, you decide that if you just change some of the words and phrasing of one of your sources that the teacher probably won’t notice.  Plus, you changed some of it so it’s not like you’re copying it word for word. </a:t>
            </a:r>
          </a:p>
          <a:p>
            <a:r>
              <a:rPr lang="en-US" dirty="0"/>
              <a:t>What should you do?</a:t>
            </a:r>
          </a:p>
        </p:txBody>
      </p:sp>
    </p:spTree>
    <p:extLst>
      <p:ext uri="{BB962C8B-B14F-4D97-AF65-F5344CB8AC3E}">
        <p14:creationId xmlns:p14="http://schemas.microsoft.com/office/powerpoint/2010/main" val="402135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8BC7-264C-8745-A75D-BCAF5C7BC833}"/>
              </a:ext>
            </a:extLst>
          </p:cNvPr>
          <p:cNvSpPr>
            <a:spLocks noGrp="1"/>
          </p:cNvSpPr>
          <p:nvPr>
            <p:ph type="title"/>
          </p:nvPr>
        </p:nvSpPr>
        <p:spPr/>
        <p:txBody>
          <a:bodyPr/>
          <a:lstStyle/>
          <a:p>
            <a:r>
              <a:rPr lang="en-US" dirty="0"/>
              <a:t>Scenario 4</a:t>
            </a:r>
          </a:p>
        </p:txBody>
      </p:sp>
      <p:sp>
        <p:nvSpPr>
          <p:cNvPr id="3" name="Content Placeholder 2">
            <a:extLst>
              <a:ext uri="{FF2B5EF4-FFF2-40B4-BE49-F238E27FC236}">
                <a16:creationId xmlns:a16="http://schemas.microsoft.com/office/drawing/2014/main" id="{BABC8BA4-B621-5241-878A-0D48E8A81012}"/>
              </a:ext>
            </a:extLst>
          </p:cNvPr>
          <p:cNvSpPr>
            <a:spLocks noGrp="1"/>
          </p:cNvSpPr>
          <p:nvPr>
            <p:ph idx="1"/>
          </p:nvPr>
        </p:nvSpPr>
        <p:spPr/>
        <p:txBody>
          <a:bodyPr/>
          <a:lstStyle/>
          <a:p>
            <a:r>
              <a:rPr lang="en-US" dirty="0"/>
              <a:t>In rushing to complete an essay for a class, you decide not to include in-text citations since you have a work cited page completed </a:t>
            </a:r>
            <a:r>
              <a:rPr lang="en-US"/>
              <a:t>already. </a:t>
            </a:r>
            <a:endParaRPr lang="en-US" dirty="0"/>
          </a:p>
          <a:p>
            <a:r>
              <a:rPr lang="en-US" dirty="0"/>
              <a:t>What should you do?</a:t>
            </a:r>
          </a:p>
        </p:txBody>
      </p:sp>
    </p:spTree>
    <p:extLst>
      <p:ext uri="{BB962C8B-B14F-4D97-AF65-F5344CB8AC3E}">
        <p14:creationId xmlns:p14="http://schemas.microsoft.com/office/powerpoint/2010/main" val="4074429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2341-233B-D548-AF0E-69E64483ADFF}"/>
              </a:ext>
            </a:extLst>
          </p:cNvPr>
          <p:cNvSpPr>
            <a:spLocks noGrp="1"/>
          </p:cNvSpPr>
          <p:nvPr>
            <p:ph type="title"/>
          </p:nvPr>
        </p:nvSpPr>
        <p:spPr/>
        <p:txBody>
          <a:bodyPr/>
          <a:lstStyle/>
          <a:p>
            <a:r>
              <a:rPr lang="en-US" dirty="0"/>
              <a:t>Academic Integrity Wrap-up</a:t>
            </a:r>
          </a:p>
        </p:txBody>
      </p:sp>
      <p:sp>
        <p:nvSpPr>
          <p:cNvPr id="3" name="Content Placeholder 2">
            <a:extLst>
              <a:ext uri="{FF2B5EF4-FFF2-40B4-BE49-F238E27FC236}">
                <a16:creationId xmlns:a16="http://schemas.microsoft.com/office/drawing/2014/main" id="{F6A6D8DD-81E2-814B-AA81-362ECA4DE102}"/>
              </a:ext>
            </a:extLst>
          </p:cNvPr>
          <p:cNvSpPr>
            <a:spLocks noGrp="1"/>
          </p:cNvSpPr>
          <p:nvPr>
            <p:ph idx="1"/>
          </p:nvPr>
        </p:nvSpPr>
        <p:spPr/>
        <p:txBody>
          <a:bodyPr/>
          <a:lstStyle/>
          <a:p>
            <a:r>
              <a:rPr lang="en-US" dirty="0"/>
              <a:t>Final thoughts. </a:t>
            </a:r>
          </a:p>
          <a:p>
            <a:r>
              <a:rPr lang="en-US" dirty="0"/>
              <a:t>What do you learn?</a:t>
            </a:r>
          </a:p>
        </p:txBody>
      </p:sp>
    </p:spTree>
    <p:extLst>
      <p:ext uri="{BB962C8B-B14F-4D97-AF65-F5344CB8AC3E}">
        <p14:creationId xmlns:p14="http://schemas.microsoft.com/office/powerpoint/2010/main" val="412468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FDE49-AB26-7149-91BE-3C7B0CB61DE8}"/>
              </a:ext>
            </a:extLst>
          </p:cNvPr>
          <p:cNvSpPr>
            <a:spLocks noGrp="1"/>
          </p:cNvSpPr>
          <p:nvPr>
            <p:ph type="title"/>
          </p:nvPr>
        </p:nvSpPr>
        <p:spPr/>
        <p:txBody>
          <a:bodyPr/>
          <a:lstStyle/>
          <a:p>
            <a:r>
              <a:rPr lang="en-US" dirty="0"/>
              <a:t>What does it Mean to have integrity?</a:t>
            </a:r>
          </a:p>
        </p:txBody>
      </p:sp>
      <p:sp>
        <p:nvSpPr>
          <p:cNvPr id="3" name="Content Placeholder 2">
            <a:extLst>
              <a:ext uri="{FF2B5EF4-FFF2-40B4-BE49-F238E27FC236}">
                <a16:creationId xmlns:a16="http://schemas.microsoft.com/office/drawing/2014/main" id="{DE187998-65FC-3B43-AC94-CD106242E687}"/>
              </a:ext>
            </a:extLst>
          </p:cNvPr>
          <p:cNvSpPr>
            <a:spLocks noGrp="1"/>
          </p:cNvSpPr>
          <p:nvPr>
            <p:ph idx="1"/>
          </p:nvPr>
        </p:nvSpPr>
        <p:spPr/>
        <p:txBody>
          <a:bodyPr/>
          <a:lstStyle/>
          <a:p>
            <a:r>
              <a:rPr lang="en-US" dirty="0"/>
              <a:t>Write down your own definition—if you don’t know take your best shot at defining it. </a:t>
            </a:r>
          </a:p>
          <a:p>
            <a:r>
              <a:rPr lang="en-US" dirty="0"/>
              <a:t>Share with a partner. </a:t>
            </a:r>
          </a:p>
          <a:p>
            <a:pPr marL="0" indent="0">
              <a:buNone/>
            </a:pPr>
            <a:endParaRPr lang="en-US" dirty="0"/>
          </a:p>
        </p:txBody>
      </p:sp>
    </p:spTree>
    <p:extLst>
      <p:ext uri="{BB962C8B-B14F-4D97-AF65-F5344CB8AC3E}">
        <p14:creationId xmlns:p14="http://schemas.microsoft.com/office/powerpoint/2010/main" val="199461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875DB-50A6-504F-A6C2-21F25ACE9D97}"/>
              </a:ext>
            </a:extLst>
          </p:cNvPr>
          <p:cNvSpPr>
            <a:spLocks noGrp="1"/>
          </p:cNvSpPr>
          <p:nvPr>
            <p:ph type="title"/>
          </p:nvPr>
        </p:nvSpPr>
        <p:spPr/>
        <p:txBody>
          <a:bodyPr/>
          <a:lstStyle/>
          <a:p>
            <a:r>
              <a:rPr lang="en-US" dirty="0"/>
              <a:t>Integrity </a:t>
            </a:r>
          </a:p>
        </p:txBody>
      </p:sp>
      <p:sp>
        <p:nvSpPr>
          <p:cNvPr id="3" name="Content Placeholder 2">
            <a:extLst>
              <a:ext uri="{FF2B5EF4-FFF2-40B4-BE49-F238E27FC236}">
                <a16:creationId xmlns:a16="http://schemas.microsoft.com/office/drawing/2014/main" id="{5C3A9717-7EC3-D04F-A722-C9CCD3C9F34F}"/>
              </a:ext>
            </a:extLst>
          </p:cNvPr>
          <p:cNvSpPr>
            <a:spLocks noGrp="1"/>
          </p:cNvSpPr>
          <p:nvPr>
            <p:ph idx="1"/>
          </p:nvPr>
        </p:nvSpPr>
        <p:spPr/>
        <p:txBody>
          <a:bodyPr/>
          <a:lstStyle/>
          <a:p>
            <a:r>
              <a:rPr lang="en-US" b="1" dirty="0"/>
              <a:t>1</a:t>
            </a:r>
            <a:r>
              <a:rPr lang="en-US" dirty="0"/>
              <a:t>: firm </a:t>
            </a:r>
            <a:r>
              <a:rPr lang="en-US" u="sng" dirty="0">
                <a:hlinkClick r:id="rId2"/>
              </a:rPr>
              <a:t>adherence</a:t>
            </a:r>
            <a:r>
              <a:rPr lang="en-US" dirty="0"/>
              <a:t> to a code of especially moral or artistic values : </a:t>
            </a:r>
            <a:r>
              <a:rPr lang="en-US" u="sng" dirty="0">
                <a:hlinkClick r:id="rId3"/>
              </a:rPr>
              <a:t>incorruptibility</a:t>
            </a:r>
            <a:endParaRPr lang="en-US" dirty="0"/>
          </a:p>
          <a:p>
            <a:r>
              <a:rPr lang="en-US" b="1" dirty="0"/>
              <a:t>2</a:t>
            </a:r>
            <a:r>
              <a:rPr lang="en-US" dirty="0"/>
              <a:t>: an unimpaired condition : </a:t>
            </a:r>
            <a:r>
              <a:rPr lang="en-US" u="sng" dirty="0">
                <a:hlinkClick r:id="rId4"/>
              </a:rPr>
              <a:t>soundness</a:t>
            </a:r>
            <a:endParaRPr lang="en-US" dirty="0"/>
          </a:p>
          <a:p>
            <a:r>
              <a:rPr lang="en-US" b="1" dirty="0"/>
              <a:t>3</a:t>
            </a:r>
            <a:r>
              <a:rPr lang="en-US" dirty="0"/>
              <a:t>: the quality or state of being complete or undivided : </a:t>
            </a:r>
            <a:r>
              <a:rPr lang="en-US" u="sng" dirty="0">
                <a:hlinkClick r:id="rId5"/>
              </a:rPr>
              <a:t>completeness</a:t>
            </a:r>
            <a:endParaRPr lang="en-US" dirty="0"/>
          </a:p>
          <a:p>
            <a:br>
              <a:rPr lang="en-US" dirty="0"/>
            </a:br>
            <a:endParaRPr lang="en-US" dirty="0"/>
          </a:p>
          <a:p>
            <a:endParaRPr lang="en-US" dirty="0"/>
          </a:p>
        </p:txBody>
      </p:sp>
    </p:spTree>
    <p:extLst>
      <p:ext uri="{BB962C8B-B14F-4D97-AF65-F5344CB8AC3E}">
        <p14:creationId xmlns:p14="http://schemas.microsoft.com/office/powerpoint/2010/main" val="2215721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1B64-2DE5-5044-8324-2D23B5A71F27}"/>
              </a:ext>
            </a:extLst>
          </p:cNvPr>
          <p:cNvSpPr>
            <a:spLocks noGrp="1"/>
          </p:cNvSpPr>
          <p:nvPr>
            <p:ph type="title"/>
          </p:nvPr>
        </p:nvSpPr>
        <p:spPr/>
        <p:txBody>
          <a:bodyPr/>
          <a:lstStyle/>
          <a:p>
            <a:r>
              <a:rPr lang="en-US" dirty="0"/>
              <a:t>What are our values?</a:t>
            </a:r>
          </a:p>
        </p:txBody>
      </p:sp>
      <p:sp>
        <p:nvSpPr>
          <p:cNvPr id="3" name="Content Placeholder 2">
            <a:extLst>
              <a:ext uri="{FF2B5EF4-FFF2-40B4-BE49-F238E27FC236}">
                <a16:creationId xmlns:a16="http://schemas.microsoft.com/office/drawing/2014/main" id="{139EEF97-72CF-AA4E-A425-8608AC70CABE}"/>
              </a:ext>
            </a:extLst>
          </p:cNvPr>
          <p:cNvSpPr>
            <a:spLocks noGrp="1"/>
          </p:cNvSpPr>
          <p:nvPr>
            <p:ph idx="1"/>
          </p:nvPr>
        </p:nvSpPr>
        <p:spPr/>
        <p:txBody>
          <a:bodyPr/>
          <a:lstStyle/>
          <a:p>
            <a:r>
              <a:rPr lang="en-US" dirty="0"/>
              <a:t>Quickly write down what you believe are the most important values that you should have as a student. </a:t>
            </a:r>
          </a:p>
          <a:p>
            <a:r>
              <a:rPr lang="en-US" dirty="0"/>
              <a:t>Share with a partner. </a:t>
            </a:r>
          </a:p>
        </p:txBody>
      </p:sp>
    </p:spTree>
    <p:extLst>
      <p:ext uri="{BB962C8B-B14F-4D97-AF65-F5344CB8AC3E}">
        <p14:creationId xmlns:p14="http://schemas.microsoft.com/office/powerpoint/2010/main" val="200900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70BA4-5F84-ED4E-8427-988C918C3B10}"/>
              </a:ext>
            </a:extLst>
          </p:cNvPr>
          <p:cNvSpPr>
            <a:spLocks noGrp="1"/>
          </p:cNvSpPr>
          <p:nvPr>
            <p:ph type="title"/>
          </p:nvPr>
        </p:nvSpPr>
        <p:spPr/>
        <p:txBody>
          <a:bodyPr/>
          <a:lstStyle/>
          <a:p>
            <a:r>
              <a:rPr lang="en-US" dirty="0"/>
              <a:t>What We Value</a:t>
            </a:r>
          </a:p>
        </p:txBody>
      </p:sp>
      <p:sp>
        <p:nvSpPr>
          <p:cNvPr id="3" name="Content Placeholder 2">
            <a:extLst>
              <a:ext uri="{FF2B5EF4-FFF2-40B4-BE49-F238E27FC236}">
                <a16:creationId xmlns:a16="http://schemas.microsoft.com/office/drawing/2014/main" id="{26B108E5-3729-C94E-BDC8-25881D5AA860}"/>
              </a:ext>
            </a:extLst>
          </p:cNvPr>
          <p:cNvSpPr>
            <a:spLocks noGrp="1"/>
          </p:cNvSpPr>
          <p:nvPr>
            <p:ph idx="1"/>
          </p:nvPr>
        </p:nvSpPr>
        <p:spPr/>
        <p:txBody>
          <a:bodyPr/>
          <a:lstStyle/>
          <a:p>
            <a:r>
              <a:rPr lang="en-US" dirty="0"/>
              <a:t>Hard Work </a:t>
            </a:r>
          </a:p>
          <a:p>
            <a:r>
              <a:rPr lang="en-US" dirty="0"/>
              <a:t>Original Thought </a:t>
            </a:r>
          </a:p>
          <a:p>
            <a:r>
              <a:rPr lang="en-US" dirty="0"/>
              <a:t>Intellectual Risks </a:t>
            </a:r>
          </a:p>
          <a:p>
            <a:r>
              <a:rPr lang="en-US" dirty="0"/>
              <a:t>Protection of Intellectual Property</a:t>
            </a:r>
          </a:p>
          <a:p>
            <a:endParaRPr lang="en-US" dirty="0"/>
          </a:p>
        </p:txBody>
      </p:sp>
    </p:spTree>
    <p:extLst>
      <p:ext uri="{BB962C8B-B14F-4D97-AF65-F5344CB8AC3E}">
        <p14:creationId xmlns:p14="http://schemas.microsoft.com/office/powerpoint/2010/main" val="277293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28286-BD3B-3F45-B5DE-B3D84B7B2F9E}"/>
              </a:ext>
            </a:extLst>
          </p:cNvPr>
          <p:cNvSpPr>
            <a:spLocks noGrp="1"/>
          </p:cNvSpPr>
          <p:nvPr>
            <p:ph type="title"/>
          </p:nvPr>
        </p:nvSpPr>
        <p:spPr>
          <a:xfrm>
            <a:off x="2063868" y="329072"/>
            <a:ext cx="7729728" cy="1188720"/>
          </a:xfrm>
        </p:spPr>
        <p:txBody>
          <a:bodyPr/>
          <a:lstStyle/>
          <a:p>
            <a:r>
              <a:rPr lang="en-US" dirty="0"/>
              <a:t>Then, what does that mean in terms of policy?</a:t>
            </a:r>
          </a:p>
        </p:txBody>
      </p:sp>
      <p:sp>
        <p:nvSpPr>
          <p:cNvPr id="3" name="Content Placeholder 2">
            <a:extLst>
              <a:ext uri="{FF2B5EF4-FFF2-40B4-BE49-F238E27FC236}">
                <a16:creationId xmlns:a16="http://schemas.microsoft.com/office/drawing/2014/main" id="{F8304C58-7809-854F-8B11-9F0D8E551A60}"/>
              </a:ext>
            </a:extLst>
          </p:cNvPr>
          <p:cNvSpPr>
            <a:spLocks noGrp="1"/>
          </p:cNvSpPr>
          <p:nvPr>
            <p:ph idx="1"/>
          </p:nvPr>
        </p:nvSpPr>
        <p:spPr>
          <a:xfrm>
            <a:off x="721112" y="1890912"/>
            <a:ext cx="10415239" cy="3101983"/>
          </a:xfrm>
        </p:spPr>
        <p:txBody>
          <a:bodyPr>
            <a:noAutofit/>
          </a:bodyPr>
          <a:lstStyle/>
          <a:p>
            <a:r>
              <a:rPr lang="en-US" sz="1200" b="1" dirty="0"/>
              <a:t>ACADEMIC INTEGRITY </a:t>
            </a:r>
            <a:endParaRPr lang="en-US" sz="1200" dirty="0"/>
          </a:p>
          <a:p>
            <a:r>
              <a:rPr lang="en-US" sz="1200" dirty="0"/>
              <a:t>In order for a teacher to assess the knowledge and progress of students, academic honesty is necessary. Therefore, it is the responsibility of both the student and the teacher to prevent situations where academic integrity has not been maintained. Failure to practice academic integrity is defined as follows: </a:t>
            </a:r>
          </a:p>
          <a:p>
            <a:r>
              <a:rPr lang="en-US" sz="1200" dirty="0"/>
              <a:t>• Viewing information dishonestly during any form of a formal evaluation. This includes cyber communication. </a:t>
            </a:r>
          </a:p>
          <a:p>
            <a:r>
              <a:rPr lang="en-US" sz="1200" dirty="0"/>
              <a:t>• Communicating in class with another student during a test, quiz, or at any time when completing independent work. This includes cyber communication. </a:t>
            </a:r>
          </a:p>
          <a:p>
            <a:r>
              <a:rPr lang="en-US" sz="1200" dirty="0"/>
              <a:t>• Copying or enabling the copying of independent work. This includes cyber communication. </a:t>
            </a:r>
          </a:p>
          <a:p>
            <a:r>
              <a:rPr lang="en-US" sz="1200" dirty="0"/>
              <a:t>• Providing information to another student about examinations in written or verbal form before or after an examination. This includes cyber communication. </a:t>
            </a:r>
          </a:p>
          <a:p>
            <a:r>
              <a:rPr lang="en-US" sz="1200" dirty="0"/>
              <a:t>• The removal of examination materials from the classroom before or after an exam. This includes sending through cyber space. </a:t>
            </a:r>
          </a:p>
          <a:p>
            <a:pPr marL="0" indent="0">
              <a:buNone/>
            </a:pPr>
            <a:endParaRPr lang="en-US" sz="1200" dirty="0"/>
          </a:p>
          <a:p>
            <a:r>
              <a:rPr lang="en-US" sz="1200" dirty="0"/>
              <a:t>Plagiarism is defined as using ideas, words (written or oral), or artistic productions of another as one’s </a:t>
            </a:r>
          </a:p>
          <a:p>
            <a:r>
              <a:rPr lang="en-US" sz="1200" dirty="0"/>
              <a:t>original effort or without giving due credit. Examples: </a:t>
            </a:r>
          </a:p>
          <a:p>
            <a:r>
              <a:rPr lang="en-US" sz="1200" dirty="0"/>
              <a:t>• Using materials for research papers and essays which have not been given due credit. </a:t>
            </a:r>
          </a:p>
          <a:p>
            <a:r>
              <a:rPr lang="en-US" sz="1200" dirty="0"/>
              <a:t>• Using other student’s work on a test, quiz, or homework as one’s own work. </a:t>
            </a:r>
          </a:p>
          <a:p>
            <a:r>
              <a:rPr lang="en-US" sz="1200" dirty="0"/>
              <a:t>• Using another student’s data disk or giving another student a data disk to copy files. </a:t>
            </a:r>
          </a:p>
          <a:p>
            <a:endParaRPr lang="en-US" sz="1200" dirty="0"/>
          </a:p>
        </p:txBody>
      </p:sp>
    </p:spTree>
    <p:extLst>
      <p:ext uri="{BB962C8B-B14F-4D97-AF65-F5344CB8AC3E}">
        <p14:creationId xmlns:p14="http://schemas.microsoft.com/office/powerpoint/2010/main" val="123369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F84C2-1D96-A847-9136-2BDE4936641D}"/>
              </a:ext>
            </a:extLst>
          </p:cNvPr>
          <p:cNvSpPr>
            <a:spLocks noGrp="1"/>
          </p:cNvSpPr>
          <p:nvPr>
            <p:ph type="title"/>
          </p:nvPr>
        </p:nvSpPr>
        <p:spPr/>
        <p:txBody>
          <a:bodyPr/>
          <a:lstStyle/>
          <a:p>
            <a:r>
              <a:rPr lang="en-US" dirty="0"/>
              <a:t>Consequences </a:t>
            </a:r>
          </a:p>
        </p:txBody>
      </p:sp>
      <p:sp>
        <p:nvSpPr>
          <p:cNvPr id="6" name="Content Placeholder 5">
            <a:extLst>
              <a:ext uri="{FF2B5EF4-FFF2-40B4-BE49-F238E27FC236}">
                <a16:creationId xmlns:a16="http://schemas.microsoft.com/office/drawing/2014/main" id="{DE0A279C-58BD-234F-B1B5-4E2946AC754B}"/>
              </a:ext>
            </a:extLst>
          </p:cNvPr>
          <p:cNvSpPr>
            <a:spLocks noGrp="1"/>
          </p:cNvSpPr>
          <p:nvPr>
            <p:ph idx="1"/>
          </p:nvPr>
        </p:nvSpPr>
        <p:spPr>
          <a:xfrm>
            <a:off x="2231136" y="2638044"/>
            <a:ext cx="7729728" cy="3101983"/>
          </a:xfrm>
        </p:spPr>
        <p:txBody>
          <a:bodyPr>
            <a:normAutofit fontScale="62500" lnSpcReduction="20000"/>
          </a:bodyPr>
          <a:lstStyle/>
          <a:p>
            <a:r>
              <a:rPr lang="en-US" dirty="0"/>
              <a:t>Any student who fails to practice academic integrity will receive one or more of the following penalties: </a:t>
            </a:r>
          </a:p>
          <a:p>
            <a:r>
              <a:rPr lang="en-US" dirty="0"/>
              <a:t>• Up to two days OSS. </a:t>
            </a:r>
          </a:p>
          <a:p>
            <a:r>
              <a:rPr lang="en-US" dirty="0"/>
              <a:t>• Consideration for loss of credit for work resulting from cheating </a:t>
            </a:r>
          </a:p>
          <a:p>
            <a:r>
              <a:rPr lang="en-US" dirty="0"/>
              <a:t>• A grade of zero for the work in question. </a:t>
            </a:r>
          </a:p>
          <a:p>
            <a:r>
              <a:rPr lang="en-US" dirty="0"/>
              <a:t>• Work reassigned at the convenience of the teacher to assure an honest evaluation of the student’s work. (A drop of a letter grade may be given.) </a:t>
            </a:r>
          </a:p>
          <a:p>
            <a:r>
              <a:rPr lang="en-US" dirty="0"/>
              <a:t>• Parent notification and/ or conference. </a:t>
            </a:r>
          </a:p>
          <a:p>
            <a:r>
              <a:rPr lang="en-US" dirty="0"/>
              <a:t>• Teacher arrangements for a different evaluation situation for any student. A student may be barred or removed from the National Honor Society. </a:t>
            </a:r>
          </a:p>
          <a:p>
            <a:r>
              <a:rPr lang="en-US" dirty="0"/>
              <a:t>• 1st offense – Warning, call home- grade of zero submitted with a single chance to retake or complete for lesser credit. </a:t>
            </a:r>
          </a:p>
          <a:p>
            <a:r>
              <a:rPr lang="en-US" dirty="0"/>
              <a:t>• 2nd offense – Grade of zero, call home 1 day OSS. No chance to make up work. </a:t>
            </a:r>
          </a:p>
          <a:p>
            <a:r>
              <a:rPr lang="en-US" dirty="0"/>
              <a:t>• 3rd Offense – Grade of zero, Call home and parent meeting required, No chance to make up work, possible loss of credit. </a:t>
            </a:r>
          </a:p>
          <a:p>
            <a:endParaRPr lang="en-US" dirty="0"/>
          </a:p>
        </p:txBody>
      </p:sp>
    </p:spTree>
    <p:extLst>
      <p:ext uri="{BB962C8B-B14F-4D97-AF65-F5344CB8AC3E}">
        <p14:creationId xmlns:p14="http://schemas.microsoft.com/office/powerpoint/2010/main" val="28156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B6188-5DB7-E64A-850F-FF7B65A0F6C7}"/>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BD1CDD94-BDA2-C94B-85C5-461C97EDBA57}"/>
              </a:ext>
            </a:extLst>
          </p:cNvPr>
          <p:cNvSpPr>
            <a:spLocks noGrp="1"/>
          </p:cNvSpPr>
          <p:nvPr>
            <p:ph idx="1"/>
          </p:nvPr>
        </p:nvSpPr>
        <p:spPr/>
        <p:txBody>
          <a:bodyPr/>
          <a:lstStyle/>
          <a:p>
            <a:r>
              <a:rPr lang="en-US" dirty="0"/>
              <a:t>Last semester you took the same course with the same teacher your friend has this semester. The teacher uses a similar end of unit test each semester. Your friend asks you what to expect of the test. </a:t>
            </a:r>
          </a:p>
          <a:p>
            <a:r>
              <a:rPr lang="en-US" dirty="0"/>
              <a:t>What should you do? </a:t>
            </a:r>
          </a:p>
        </p:txBody>
      </p:sp>
    </p:spTree>
    <p:extLst>
      <p:ext uri="{BB962C8B-B14F-4D97-AF65-F5344CB8AC3E}">
        <p14:creationId xmlns:p14="http://schemas.microsoft.com/office/powerpoint/2010/main" val="861659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D6AC1-4C45-494C-A576-86A32E3F4E0D}"/>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A46A5496-2453-B74C-9DE2-29541BE0DDC5}"/>
              </a:ext>
            </a:extLst>
          </p:cNvPr>
          <p:cNvSpPr>
            <a:spLocks noGrp="1"/>
          </p:cNvSpPr>
          <p:nvPr>
            <p:ph idx="1"/>
          </p:nvPr>
        </p:nvSpPr>
        <p:spPr/>
        <p:txBody>
          <a:bodyPr/>
          <a:lstStyle/>
          <a:p>
            <a:r>
              <a:rPr lang="en-US" dirty="0"/>
              <a:t>A friend didn’t finish all of last night’s homework. They ask if they can copy the answer to the last two questions. The assignment is not a huge grade, so it doesn’t seem like a big deal. </a:t>
            </a:r>
          </a:p>
          <a:p>
            <a:r>
              <a:rPr lang="en-US" dirty="0"/>
              <a:t>What should you do?</a:t>
            </a:r>
          </a:p>
        </p:txBody>
      </p:sp>
    </p:spTree>
    <p:extLst>
      <p:ext uri="{BB962C8B-B14F-4D97-AF65-F5344CB8AC3E}">
        <p14:creationId xmlns:p14="http://schemas.microsoft.com/office/powerpoint/2010/main" val="155352521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1348</TotalTime>
  <Words>316</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Parcel</vt:lpstr>
      <vt:lpstr>Academic Integrity</vt:lpstr>
      <vt:lpstr>What does it Mean to have integrity?</vt:lpstr>
      <vt:lpstr>Integrity </vt:lpstr>
      <vt:lpstr>What are our values?</vt:lpstr>
      <vt:lpstr>What We Value</vt:lpstr>
      <vt:lpstr>Then, what does that mean in terms of policy?</vt:lpstr>
      <vt:lpstr>Consequences </vt:lpstr>
      <vt:lpstr>Scenario 1</vt:lpstr>
      <vt:lpstr>Scenario 2</vt:lpstr>
      <vt:lpstr>Scenario 3</vt:lpstr>
      <vt:lpstr>Scenario 4</vt:lpstr>
      <vt:lpstr>Academic Integrity 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Integrity</dc:title>
  <dc:creator>Andrew Carroll</dc:creator>
  <cp:lastModifiedBy>Barbara Phares</cp:lastModifiedBy>
  <cp:revision>4</cp:revision>
  <dcterms:created xsi:type="dcterms:W3CDTF">2018-06-06T16:05:36Z</dcterms:created>
  <dcterms:modified xsi:type="dcterms:W3CDTF">2018-06-07T17:39:29Z</dcterms:modified>
</cp:coreProperties>
</file>